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5143500" cx="9144000"/>
  <p:notesSz cx="6858000" cy="9144000"/>
  <p:embeddedFontLst>
    <p:embeddedFont>
      <p:font typeface="Roboto"/>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65CBB70-D6D5-47CB-8162-090CD4205002}">
  <a:tblStyle styleId="{265CBB70-D6D5-47CB-8162-090CD4205002}"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oboto-bold.fntdata"/><Relationship Id="rId21" Type="http://schemas.openxmlformats.org/officeDocument/2006/relationships/slide" Target="slides/slide15.xml"/><Relationship Id="rId65" Type="http://schemas.openxmlformats.org/officeDocument/2006/relationships/font" Target="fonts/Roboto-regular.fntdata"/><Relationship Id="rId24" Type="http://schemas.openxmlformats.org/officeDocument/2006/relationships/slide" Target="slides/slide18.xml"/><Relationship Id="rId68" Type="http://schemas.openxmlformats.org/officeDocument/2006/relationships/font" Target="fonts/Roboto-boldItalic.fntdata"/><Relationship Id="rId23" Type="http://schemas.openxmlformats.org/officeDocument/2006/relationships/slide" Target="slides/slide17.xml"/><Relationship Id="rId67" Type="http://schemas.openxmlformats.org/officeDocument/2006/relationships/font" Target="fonts/Roboto-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 name="Google Shape;75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0" name="Google Shape;98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2" name="Google Shape;99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2" name="Google Shape;100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0" name="Google Shape;103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3" name="Google Shape;104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6" name="Google Shape;1056;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8" name="Google Shape;1068;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1" name="Google Shape;108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3" name="Google Shape;109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2c577f067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7" name="Google Shape;1107;g2c577f067a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2c577f067a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9" name="Google Shape;1119;g2c577f067a6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9" name="Google Shape;1129;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2c7cb2f9c1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1" name="Google Shape;1141;g2c7cb2f9c1f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2c7cb2f9c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7" name="Google Shape;1157;g2c7cb2f9c1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2c7cb2f9c1f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5" name="Google Shape;1175;g2c7cb2f9c1f_1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2c7cb2f9c1f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4" name="Google Shape;1194;g2c7cb2f9c1f_1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2c7c37be053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2" name="Google Shape;1212;g2c7c37be053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2c7cb2f9c1f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4" name="Google Shape;1234;g2c7cb2f9c1f_1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1" name="Google Shape;1251;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1" name="Google Shape;1261;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4" name="Google Shape;1274;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 name="Shape 15"/>
        <p:cNvGrpSpPr/>
        <p:nvPr/>
      </p:nvGrpSpPr>
      <p:grpSpPr>
        <a:xfrm>
          <a:off x="0" y="0"/>
          <a:ext cx="0" cy="0"/>
          <a:chOff x="0" y="0"/>
          <a:chExt cx="0" cy="0"/>
        </a:xfrm>
      </p:grpSpPr>
      <p:sp>
        <p:nvSpPr>
          <p:cNvPr id="16" name="Google Shape;16;p3"/>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9" name="Google Shape;19;p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4"/>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2" name="Google Shape;22;p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7" name="Google Shape;27;p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8" name="Google Shape;28;p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6"/>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3" name="Google Shape;33;p6"/>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4" name="Google Shape;34;p6"/>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5" name="Google Shape;35;p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7"/>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0"/>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commoncrawl.org/" TargetMode="External"/><Relationship Id="rId4" Type="http://schemas.openxmlformats.org/officeDocument/2006/relationships/image" Target="../media/image18.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hub.concordia.ca/students/account.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arxiv.org/abs/2005.14165" TargetMode="Externa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28.png"/><Relationship Id="rId5" Type="http://schemas.openxmlformats.org/officeDocument/2006/relationships/image" Target="../media/image23.png"/><Relationship Id="rId6"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3.png"/><Relationship Id="rId4" Type="http://schemas.openxmlformats.org/officeDocument/2006/relationships/image" Target="../media/image22.png"/><Relationship Id="rId5"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6.png"/><Relationship Id="rId4" Type="http://schemas.openxmlformats.org/officeDocument/2006/relationships/image" Target="../media/image13.png"/><Relationship Id="rId5"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2.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9.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7.png"/><Relationship Id="rId4" Type="http://schemas.openxmlformats.org/officeDocument/2006/relationships/image" Target="../media/image56.png"/><Relationship Id="rId5"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6.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arxiv.org/abs/2303.08774" TargetMode="External"/><Relationship Id="rId4" Type="http://schemas.openxmlformats.org/officeDocument/2006/relationships/image" Target="../media/image51.png"/><Relationship Id="rId5"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2.png"/><Relationship Id="rId4" Type="http://schemas.openxmlformats.org/officeDocument/2006/relationships/hyperlink" Target="https://arxiv.org/pdf/2312.11805.pdf"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arxiv.org/pdf/2307.09288.pdf" TargetMode="External"/><Relationship Id="rId4" Type="http://schemas.openxmlformats.org/officeDocument/2006/relationships/image" Target="../media/image63.png"/><Relationship Id="rId5"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huggingface.co/spaces/lmsys/chatbot-arena-leaderboard" TargetMode="External"/><Relationship Id="rId4" Type="http://schemas.openxmlformats.org/officeDocument/2006/relationships/image" Target="../media/image58.png"/><Relationship Id="rId5"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cs.ubc.ca/~amuham01/LING530/papers/radford2018improving.pdf"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3.png"/><Relationship Id="rId4" Type="http://schemas.openxmlformats.org/officeDocument/2006/relationships/image" Target="../media/image53.png"/><Relationship Id="rId5"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5.pn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arxiv.org/pdf/1902.00751.pdf" TargetMode="External"/><Relationship Id="rId4" Type="http://schemas.openxmlformats.org/officeDocument/2006/relationships/image" Target="../media/image57.png"/><Relationship Id="rId5" Type="http://schemas.openxmlformats.org/officeDocument/2006/relationships/image" Target="../media/image65.png"/><Relationship Id="rId6"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arxiv.org/pdf/2106.09685.pdf" TargetMode="External"/><Relationship Id="rId4" Type="http://schemas.openxmlformats.org/officeDocument/2006/relationships/image" Target="../media/image64.png"/><Relationship Id="rId5" Type="http://schemas.openxmlformats.org/officeDocument/2006/relationships/image" Target="../media/image59.png"/><Relationship Id="rId6" Type="http://schemas.openxmlformats.org/officeDocument/2006/relationships/image" Target="../media/image6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4.png"/><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6.png"/><Relationship Id="rId4" Type="http://schemas.openxmlformats.org/officeDocument/2006/relationships/hyperlink" Target="https://arxiv.org/abs/2001.08361" TargetMode="External"/><Relationship Id="rId5" Type="http://schemas.openxmlformats.org/officeDocument/2006/relationships/image" Target="../media/image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www.cs.ubc.ca/~amuham01/LING530/papers/radford2018improving.pdf" TargetMode="External"/><Relationship Id="rId4" Type="http://schemas.openxmlformats.org/officeDocument/2006/relationships/hyperlink" Target="https://arxiv.org/abs/2005.14165" TargetMode="External"/><Relationship Id="rId9" Type="http://schemas.openxmlformats.org/officeDocument/2006/relationships/hyperlink" Target="https://arxiv.org/abs/2001.08361" TargetMode="External"/><Relationship Id="rId5" Type="http://schemas.openxmlformats.org/officeDocument/2006/relationships/hyperlink" Target="https://huggingface.co/blog/rlhf" TargetMode="External"/><Relationship Id="rId6" Type="http://schemas.openxmlformats.org/officeDocument/2006/relationships/hyperlink" Target="https://openai.com/blog/chatgpt" TargetMode="External"/><Relationship Id="rId7" Type="http://schemas.openxmlformats.org/officeDocument/2006/relationships/hyperlink" Target="https://d4mucfpksywv.cloudfront.net/better-language-models/language-models.pdf" TargetMode="External"/><Relationship Id="rId8" Type="http://schemas.openxmlformats.org/officeDocument/2006/relationships/hyperlink" Target="https://arxiv.org/abs/2303.08774"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0.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d4mucfpksywv.cloudfront.net/better-language-models/language-models.pd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6" name="Shape 66"/>
        <p:cNvGrpSpPr/>
        <p:nvPr/>
      </p:nvGrpSpPr>
      <p:grpSpPr>
        <a:xfrm>
          <a:off x="0" y="0"/>
          <a:ext cx="0" cy="0"/>
          <a:chOff x="0" y="0"/>
          <a:chExt cx="0" cy="0"/>
        </a:xfrm>
      </p:grpSpPr>
      <p:sp>
        <p:nvSpPr>
          <p:cNvPr id="67" name="Google Shape;67;p13"/>
          <p:cNvSpPr txBox="1"/>
          <p:nvPr/>
        </p:nvSpPr>
        <p:spPr>
          <a:xfrm>
            <a:off x="1611975" y="611300"/>
            <a:ext cx="6213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202124"/>
                </a:solidFill>
                <a:highlight>
                  <a:srgbClr val="FFFFFF"/>
                </a:highlight>
                <a:latin typeface="Arial"/>
                <a:ea typeface="Arial"/>
                <a:cs typeface="Arial"/>
                <a:sym typeface="Arial"/>
              </a:rPr>
              <a:t>COMP 499/691: </a:t>
            </a:r>
            <a:r>
              <a:rPr b="0" i="0" lang="en-GB" sz="2000" u="none" cap="none" strike="noStrike">
                <a:solidFill>
                  <a:schemeClr val="dk1"/>
                </a:solidFill>
                <a:highlight>
                  <a:srgbClr val="FFFFFF"/>
                </a:highlight>
                <a:latin typeface="Arial"/>
                <a:ea typeface="Arial"/>
                <a:cs typeface="Arial"/>
                <a:sym typeface="Arial"/>
              </a:rPr>
              <a:t>Conversational Artificial Intelligence</a:t>
            </a:r>
            <a:endParaRPr b="0" i="0" sz="2000" u="none" cap="none" strike="noStrike">
              <a:solidFill>
                <a:schemeClr val="dk1"/>
              </a:solidFill>
              <a:latin typeface="Arial"/>
              <a:ea typeface="Arial"/>
              <a:cs typeface="Arial"/>
              <a:sym typeface="Arial"/>
            </a:endParaRPr>
          </a:p>
        </p:txBody>
      </p:sp>
      <p:sp>
        <p:nvSpPr>
          <p:cNvPr id="68" name="Google Shape;68;p13"/>
          <p:cNvSpPr txBox="1"/>
          <p:nvPr/>
        </p:nvSpPr>
        <p:spPr>
          <a:xfrm>
            <a:off x="2111050" y="2496838"/>
            <a:ext cx="5543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chemeClr val="lt2"/>
                </a:solidFill>
                <a:latin typeface="Arial"/>
                <a:ea typeface="Arial"/>
                <a:cs typeface="Arial"/>
                <a:sym typeface="Arial"/>
              </a:rPr>
              <a:t>Computer Science &amp; Software Engineering</a:t>
            </a:r>
            <a:endParaRPr b="0" i="0" sz="20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chemeClr val="lt2"/>
                </a:solidFill>
                <a:latin typeface="Arial"/>
                <a:ea typeface="Arial"/>
                <a:cs typeface="Arial"/>
                <a:sym typeface="Arial"/>
              </a:rPr>
              <a:t>Concordia University, Winter 202</a:t>
            </a:r>
            <a:r>
              <a:rPr lang="en-GB" sz="2000">
                <a:solidFill>
                  <a:schemeClr val="lt2"/>
                </a:solidFill>
              </a:rPr>
              <a:t>4</a:t>
            </a:r>
            <a:endParaRPr b="0" i="0" sz="2000" u="none" cap="none" strike="noStrike">
              <a:solidFill>
                <a:schemeClr val="lt2"/>
              </a:solidFill>
              <a:latin typeface="Arial"/>
              <a:ea typeface="Arial"/>
              <a:cs typeface="Arial"/>
              <a:sym typeface="Arial"/>
            </a:endParaRPr>
          </a:p>
        </p:txBody>
      </p:sp>
      <p:sp>
        <p:nvSpPr>
          <p:cNvPr id="69" name="Google Shape;69;p13"/>
          <p:cNvSpPr txBox="1"/>
          <p:nvPr/>
        </p:nvSpPr>
        <p:spPr>
          <a:xfrm>
            <a:off x="1282725" y="1436075"/>
            <a:ext cx="65883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GB" sz="2600" u="none" cap="none" strike="noStrike">
                <a:solidFill>
                  <a:srgbClr val="202124"/>
                </a:solidFill>
                <a:highlight>
                  <a:schemeClr val="lt1"/>
                </a:highlight>
                <a:latin typeface="Arial"/>
                <a:ea typeface="Arial"/>
                <a:cs typeface="Arial"/>
                <a:sym typeface="Arial"/>
              </a:rPr>
              <a:t>Large Language Models</a:t>
            </a:r>
            <a:endParaRPr b="1" i="0" sz="2600" u="none" cap="none" strike="noStrike">
              <a:solidFill>
                <a:srgbClr val="202124"/>
              </a:solidFill>
              <a:highlight>
                <a:schemeClr val="lt1"/>
              </a:highlight>
              <a:latin typeface="Arial"/>
              <a:ea typeface="Arial"/>
              <a:cs typeface="Arial"/>
              <a:sym typeface="Arial"/>
            </a:endParaRPr>
          </a:p>
        </p:txBody>
      </p:sp>
      <p:sp>
        <p:nvSpPr>
          <p:cNvPr id="70" name="Google Shape;70;p13"/>
          <p:cNvSpPr txBox="1"/>
          <p:nvPr>
            <p:ph idx="12" type="sldNum"/>
          </p:nvPr>
        </p:nvSpPr>
        <p:spPr>
          <a:xfrm>
            <a:off x="7837741" y="44670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71" name="Google Shape;71;p13"/>
          <p:cNvPicPr preferRelativeResize="0"/>
          <p:nvPr/>
        </p:nvPicPr>
        <p:blipFill rotWithShape="1">
          <a:blip r:embed="rId3">
            <a:alphaModFix/>
          </a:blip>
          <a:srcRect b="0" l="0" r="0" t="0"/>
          <a:stretch/>
        </p:blipFill>
        <p:spPr>
          <a:xfrm>
            <a:off x="3047589" y="3372825"/>
            <a:ext cx="3341767" cy="1108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52" name="Shape 352"/>
        <p:cNvGrpSpPr/>
        <p:nvPr/>
      </p:nvGrpSpPr>
      <p:grpSpPr>
        <a:xfrm>
          <a:off x="0" y="0"/>
          <a:ext cx="0" cy="0"/>
          <a:chOff x="0" y="0"/>
          <a:chExt cx="0" cy="0"/>
        </a:xfrm>
      </p:grpSpPr>
      <p:sp>
        <p:nvSpPr>
          <p:cNvPr id="353" name="Google Shape;353;p22"/>
          <p:cNvSpPr/>
          <p:nvPr/>
        </p:nvSpPr>
        <p:spPr>
          <a:xfrm>
            <a:off x="1079250" y="2422625"/>
            <a:ext cx="6256800" cy="7581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GPT-2</a:t>
            </a:r>
            <a:endParaRPr sz="2600"/>
          </a:p>
        </p:txBody>
      </p:sp>
      <p:sp>
        <p:nvSpPr>
          <p:cNvPr id="355" name="Google Shape;355;p2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356" name="Google Shape;356;p22"/>
          <p:cNvPicPr preferRelativeResize="0"/>
          <p:nvPr/>
        </p:nvPicPr>
        <p:blipFill rotWithShape="1">
          <a:blip r:embed="rId3">
            <a:alphaModFix/>
          </a:blip>
          <a:srcRect b="0" l="0" r="0" t="0"/>
          <a:stretch/>
        </p:blipFill>
        <p:spPr>
          <a:xfrm>
            <a:off x="425875" y="932061"/>
            <a:ext cx="548700" cy="508460"/>
          </a:xfrm>
          <a:prstGeom prst="rect">
            <a:avLst/>
          </a:prstGeom>
          <a:noFill/>
          <a:ln>
            <a:noFill/>
          </a:ln>
        </p:spPr>
      </p:pic>
      <p:sp>
        <p:nvSpPr>
          <p:cNvPr id="357" name="Google Shape;357;p22"/>
          <p:cNvSpPr txBox="1"/>
          <p:nvPr/>
        </p:nvSpPr>
        <p:spPr>
          <a:xfrm>
            <a:off x="1228400" y="986200"/>
            <a:ext cx="364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What’s the effect of scaling up the model?</a:t>
            </a:r>
            <a:endParaRPr b="0" i="1" sz="1400" u="none" cap="none" strike="noStrike">
              <a:solidFill>
                <a:srgbClr val="000000"/>
              </a:solidFill>
              <a:latin typeface="Roboto"/>
              <a:ea typeface="Roboto"/>
              <a:cs typeface="Roboto"/>
              <a:sym typeface="Roboto"/>
            </a:endParaRPr>
          </a:p>
        </p:txBody>
      </p:sp>
      <p:sp>
        <p:nvSpPr>
          <p:cNvPr id="358" name="Google Shape;358;p22"/>
          <p:cNvSpPr txBox="1"/>
          <p:nvPr/>
        </p:nvSpPr>
        <p:spPr>
          <a:xfrm>
            <a:off x="390200" y="1748200"/>
            <a:ext cx="638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that scale, the authors started to notice something </a:t>
            </a:r>
            <a:r>
              <a:rPr b="1" i="0" lang="en-GB" sz="1400" u="none" cap="none" strike="noStrike">
                <a:solidFill>
                  <a:srgbClr val="000000"/>
                </a:solidFill>
                <a:latin typeface="Roboto"/>
                <a:ea typeface="Roboto"/>
                <a:cs typeface="Roboto"/>
                <a:sym typeface="Roboto"/>
              </a:rPr>
              <a:t>extremely interesting:</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359" name="Google Shape;359;p22"/>
          <p:cNvSpPr txBox="1"/>
          <p:nvPr/>
        </p:nvSpPr>
        <p:spPr>
          <a:xfrm>
            <a:off x="1086075" y="2463738"/>
            <a:ext cx="6612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We demonstrate that language models begin to learn NLP tasks without any explicit supervision. The capacity of the language model is essential for that.</a:t>
            </a:r>
            <a:endParaRPr b="0" i="0" sz="1400" u="none" cap="none" strike="noStrike">
              <a:solidFill>
                <a:srgbClr val="000000"/>
              </a:solidFill>
              <a:latin typeface="Arial"/>
              <a:ea typeface="Arial"/>
              <a:cs typeface="Arial"/>
              <a:sym typeface="Arial"/>
            </a:endParaRPr>
          </a:p>
        </p:txBody>
      </p:sp>
      <p:pic>
        <p:nvPicPr>
          <p:cNvPr id="360" name="Google Shape;360;p22"/>
          <p:cNvPicPr preferRelativeResize="0"/>
          <p:nvPr/>
        </p:nvPicPr>
        <p:blipFill rotWithShape="1">
          <a:blip r:embed="rId4">
            <a:alphaModFix/>
          </a:blip>
          <a:srcRect b="0" l="0" r="0" t="0"/>
          <a:stretch/>
        </p:blipFill>
        <p:spPr>
          <a:xfrm>
            <a:off x="343663" y="2486213"/>
            <a:ext cx="630925" cy="630925"/>
          </a:xfrm>
          <a:prstGeom prst="rect">
            <a:avLst/>
          </a:prstGeom>
          <a:noFill/>
          <a:ln>
            <a:noFill/>
          </a:ln>
        </p:spPr>
      </p:pic>
      <p:sp>
        <p:nvSpPr>
          <p:cNvPr id="361" name="Google Shape;361;p22"/>
          <p:cNvSpPr txBox="1"/>
          <p:nvPr/>
        </p:nvSpPr>
        <p:spPr>
          <a:xfrm>
            <a:off x="364650" y="3394700"/>
            <a:ext cx="84147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This means that the model has developed the ability to perform various NLP tasks such as </a:t>
            </a:r>
            <a:r>
              <a:rPr b="0" i="1" lang="en-GB" sz="1400" u="none" cap="none" strike="noStrike">
                <a:solidFill>
                  <a:srgbClr val="000000"/>
                </a:solidFill>
                <a:latin typeface="Roboto"/>
                <a:ea typeface="Roboto"/>
                <a:cs typeface="Roboto"/>
                <a:sym typeface="Roboto"/>
              </a:rPr>
              <a:t>Reading Comprehension</a:t>
            </a:r>
            <a:r>
              <a:rPr b="0" i="0" lang="en-GB" sz="1400" u="none" cap="none" strike="noStrike">
                <a:solidFill>
                  <a:srgbClr val="000000"/>
                </a:solidFill>
                <a:latin typeface="Roboto"/>
                <a:ea typeface="Roboto"/>
                <a:cs typeface="Roboto"/>
                <a:sym typeface="Roboto"/>
              </a:rPr>
              <a:t>, </a:t>
            </a:r>
            <a:r>
              <a:rPr b="0" i="1" lang="en-GB" sz="1400" u="none" cap="none" strike="noStrike">
                <a:solidFill>
                  <a:srgbClr val="000000"/>
                </a:solidFill>
                <a:latin typeface="Roboto"/>
                <a:ea typeface="Roboto"/>
                <a:cs typeface="Roboto"/>
                <a:sym typeface="Roboto"/>
              </a:rPr>
              <a:t>Translation</a:t>
            </a:r>
            <a:r>
              <a:rPr b="0" i="0" lang="en-GB" sz="1400" u="none" cap="none" strike="noStrike">
                <a:solidFill>
                  <a:srgbClr val="000000"/>
                </a:solidFill>
                <a:latin typeface="Roboto"/>
                <a:ea typeface="Roboto"/>
                <a:cs typeface="Roboto"/>
                <a:sym typeface="Roboto"/>
              </a:rPr>
              <a:t>, </a:t>
            </a:r>
            <a:r>
              <a:rPr b="0" i="1" lang="en-GB" sz="1400" u="none" cap="none" strike="noStrike">
                <a:solidFill>
                  <a:srgbClr val="000000"/>
                </a:solidFill>
                <a:latin typeface="Roboto"/>
                <a:ea typeface="Roboto"/>
                <a:cs typeface="Roboto"/>
                <a:sym typeface="Roboto"/>
              </a:rPr>
              <a:t>Summarization,</a:t>
            </a:r>
            <a:r>
              <a:rPr b="0" i="0" lang="en-GB" sz="1400" u="none" cap="none" strike="noStrike">
                <a:solidFill>
                  <a:srgbClr val="000000"/>
                </a:solidFill>
                <a:latin typeface="Roboto"/>
                <a:ea typeface="Roboto"/>
                <a:cs typeface="Roboto"/>
                <a:sym typeface="Roboto"/>
              </a:rPr>
              <a:t> and </a:t>
            </a:r>
            <a:r>
              <a:rPr b="0" i="1" lang="en-GB" sz="1400" u="none" cap="none" strike="noStrike">
                <a:solidFill>
                  <a:srgbClr val="000000"/>
                </a:solidFill>
                <a:latin typeface="Roboto"/>
                <a:ea typeface="Roboto"/>
                <a:cs typeface="Roboto"/>
                <a:sym typeface="Roboto"/>
              </a:rPr>
              <a:t>Question Answering</a:t>
            </a:r>
            <a:r>
              <a:rPr b="0" i="0" lang="en-GB" sz="1400" u="none" cap="none" strike="noStrike">
                <a:solidFill>
                  <a:srgbClr val="000000"/>
                </a:solidFill>
                <a:latin typeface="Roboto"/>
                <a:ea typeface="Roboto"/>
                <a:cs typeface="Roboto"/>
                <a:sym typeface="Roboto"/>
              </a:rPr>
              <a:t> </a:t>
            </a:r>
            <a:r>
              <a:rPr b="1" i="0" lang="en-GB" sz="1400" u="none" cap="none" strike="noStrike">
                <a:solidFill>
                  <a:srgbClr val="000000"/>
                </a:solidFill>
                <a:latin typeface="Roboto"/>
                <a:ea typeface="Roboto"/>
                <a:cs typeface="Roboto"/>
                <a:sym typeface="Roboto"/>
              </a:rPr>
              <a:t>without</a:t>
            </a:r>
            <a:r>
              <a:rPr b="0" i="0" lang="en-GB" sz="1400" u="none" cap="none" strike="noStrike">
                <a:solidFill>
                  <a:srgbClr val="000000"/>
                </a:solidFill>
                <a:latin typeface="Roboto"/>
                <a:ea typeface="Roboto"/>
                <a:cs typeface="Roboto"/>
                <a:sym typeface="Roboto"/>
              </a:rPr>
              <a:t> requiring any </a:t>
            </a:r>
            <a:r>
              <a:rPr b="1" i="0" lang="en-GB" sz="1400" u="none" cap="none" strike="noStrike">
                <a:solidFill>
                  <a:srgbClr val="000000"/>
                </a:solidFill>
                <a:latin typeface="Roboto"/>
                <a:ea typeface="Roboto"/>
                <a:cs typeface="Roboto"/>
                <a:sym typeface="Roboto"/>
              </a:rPr>
              <a:t>fine-tuning</a:t>
            </a:r>
            <a:r>
              <a:rPr b="0" i="0" lang="en-GB" sz="1400" u="none" cap="none" strike="noStrike">
                <a:solidFill>
                  <a:srgbClr val="000000"/>
                </a:solidFill>
                <a:latin typeface="Roboto"/>
                <a:ea typeface="Roboto"/>
                <a:cs typeface="Roboto"/>
                <a:sym typeface="Roboto"/>
              </a:rPr>
              <a:t> using </a:t>
            </a:r>
            <a:r>
              <a:rPr b="1" i="0" lang="en-GB" sz="1400" u="none" cap="none" strike="noStrike">
                <a:solidFill>
                  <a:srgbClr val="000000"/>
                </a:solidFill>
                <a:latin typeface="Roboto"/>
                <a:ea typeface="Roboto"/>
                <a:cs typeface="Roboto"/>
                <a:sym typeface="Roboto"/>
              </a:rPr>
              <a:t>supervised datasets</a:t>
            </a:r>
            <a:r>
              <a:rPr b="0" i="0" lang="en-GB" sz="1400" u="none" cap="none" strike="noStrike">
                <a:solidFill>
                  <a:srgbClr val="000000"/>
                </a:solidFill>
                <a:latin typeface="Roboto"/>
                <a:ea typeface="Roboto"/>
                <a:cs typeface="Roboto"/>
                <a:sym typeface="Roboto"/>
              </a:rPr>
              <a:t> specific to each task. </a:t>
            </a:r>
            <a:endParaRPr b="0" i="0" sz="1400" u="none" cap="none" strike="noStrike">
              <a:solidFill>
                <a:srgbClr val="000000"/>
              </a:solidFill>
              <a:latin typeface="Roboto"/>
              <a:ea typeface="Roboto"/>
              <a:cs typeface="Roboto"/>
              <a:sym typeface="Roboto"/>
            </a:endParaRPr>
          </a:p>
        </p:txBody>
      </p:sp>
      <p:sp>
        <p:nvSpPr>
          <p:cNvPr id="362" name="Google Shape;362;p22"/>
          <p:cNvSpPr txBox="1"/>
          <p:nvPr/>
        </p:nvSpPr>
        <p:spPr>
          <a:xfrm>
            <a:off x="425875" y="4316975"/>
            <a:ext cx="81333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All you need to do is provide the appropriate input (</a:t>
            </a:r>
            <a:r>
              <a:rPr b="1" i="0" lang="en-GB" sz="1400" u="none" cap="none" strike="noStrike">
                <a:solidFill>
                  <a:srgbClr val="000000"/>
                </a:solidFill>
                <a:latin typeface="Roboto"/>
                <a:ea typeface="Roboto"/>
                <a:cs typeface="Roboto"/>
                <a:sym typeface="Roboto"/>
              </a:rPr>
              <a:t>prompt</a:t>
            </a:r>
            <a:r>
              <a:rPr b="0" i="0" lang="en-GB" sz="1400" u="none" cap="none" strike="noStrike">
                <a:solidFill>
                  <a:srgbClr val="000000"/>
                </a:solidFill>
                <a:latin typeface="Roboto"/>
                <a:ea typeface="Roboto"/>
                <a:cs typeface="Roboto"/>
                <a:sym typeface="Roboto"/>
              </a:rPr>
              <a:t>), and the model will be able to effectively solve numerous NLP tasks that are widely relevant.</a:t>
            </a:r>
            <a:endParaRPr b="0"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66" name="Shape 366"/>
        <p:cNvGrpSpPr/>
        <p:nvPr/>
      </p:nvGrpSpPr>
      <p:grpSpPr>
        <a:xfrm>
          <a:off x="0" y="0"/>
          <a:ext cx="0" cy="0"/>
          <a:chOff x="0" y="0"/>
          <a:chExt cx="0" cy="0"/>
        </a:xfrm>
      </p:grpSpPr>
      <p:sp>
        <p:nvSpPr>
          <p:cNvPr id="367" name="Google Shape;367;p23"/>
          <p:cNvSpPr/>
          <p:nvPr/>
        </p:nvSpPr>
        <p:spPr>
          <a:xfrm>
            <a:off x="136600" y="963125"/>
            <a:ext cx="8572500" cy="17100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GPT-2</a:t>
            </a:r>
            <a:endParaRPr sz="2600"/>
          </a:p>
        </p:txBody>
      </p:sp>
      <p:sp>
        <p:nvSpPr>
          <p:cNvPr id="369" name="Google Shape;369;p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370" name="Google Shape;370;p23"/>
          <p:cNvSpPr txBox="1"/>
          <p:nvPr/>
        </p:nvSpPr>
        <p:spPr>
          <a:xfrm>
            <a:off x="382525" y="963125"/>
            <a:ext cx="7916700" cy="1512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Prompt</a:t>
            </a:r>
            <a:r>
              <a:rPr b="0" i="0" lang="en-GB" sz="1400" u="none" cap="none" strike="noStrike">
                <a:solidFill>
                  <a:srgbClr val="000000"/>
                </a:solidFill>
                <a:latin typeface="Arial"/>
                <a:ea typeface="Arial"/>
                <a:cs typeface="Arial"/>
                <a:sym typeface="Arial"/>
              </a:rPr>
              <a:t>: “</a:t>
            </a:r>
            <a:r>
              <a:rPr b="0" i="1" lang="en-GB" sz="1400" u="none" cap="none" strike="noStrike">
                <a:solidFill>
                  <a:srgbClr val="000000"/>
                </a:solidFill>
                <a:latin typeface="Arial"/>
                <a:ea typeface="Arial"/>
                <a:cs typeface="Arial"/>
                <a:sym typeface="Arial"/>
              </a:rPr>
              <a:t>Who wrote the book the origin of species?</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400"/>
              <a:buFont typeface="Arial"/>
              <a:buNone/>
            </a:pPr>
            <a:r>
              <a:rPr b="1" i="0" lang="en-GB" sz="1400" u="none" cap="none" strike="noStrike">
                <a:solidFill>
                  <a:srgbClr val="000000"/>
                </a:solidFill>
                <a:latin typeface="Arial"/>
                <a:ea typeface="Arial"/>
                <a:cs typeface="Arial"/>
                <a:sym typeface="Arial"/>
              </a:rPr>
              <a:t>Continuation</a:t>
            </a:r>
            <a:r>
              <a:rPr b="0" i="0" lang="en-GB" sz="1400" u="none" cap="none" strike="noStrike">
                <a:solidFill>
                  <a:srgbClr val="000000"/>
                </a:solidFill>
                <a:latin typeface="Arial"/>
                <a:ea typeface="Arial"/>
                <a:cs typeface="Arial"/>
                <a:sym typeface="Arial"/>
              </a:rPr>
              <a:t>: The book "The Origin of Species" was written by Charles Darwin, a British naturalist and biologist, and was first published in 1859. The book presents Darwin's theory of evolution through natural selection, which proposes that all species of organisms have evolved over time from common ancestors through the process of natural selection.</a:t>
            </a:r>
            <a:endParaRPr b="0" i="0" sz="1400" u="none" cap="none" strike="noStrike">
              <a:solidFill>
                <a:srgbClr val="000000"/>
              </a:solidFill>
              <a:latin typeface="Arial"/>
              <a:ea typeface="Arial"/>
              <a:cs typeface="Arial"/>
              <a:sym typeface="Arial"/>
            </a:endParaRPr>
          </a:p>
        </p:txBody>
      </p:sp>
      <p:sp>
        <p:nvSpPr>
          <p:cNvPr id="371" name="Google Shape;371;p23"/>
          <p:cNvSpPr txBox="1"/>
          <p:nvPr/>
        </p:nvSpPr>
        <p:spPr>
          <a:xfrm>
            <a:off x="248525" y="3017200"/>
            <a:ext cx="6432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model is not trained explicitly to reply to our questions.</a:t>
            </a:r>
            <a:endParaRPr b="0" i="0" sz="1400" u="none" cap="none" strike="noStrike">
              <a:solidFill>
                <a:srgbClr val="000000"/>
              </a:solidFill>
              <a:latin typeface="Roboto"/>
              <a:ea typeface="Roboto"/>
              <a:cs typeface="Roboto"/>
              <a:sym typeface="Roboto"/>
            </a:endParaRPr>
          </a:p>
        </p:txBody>
      </p:sp>
      <p:sp>
        <p:nvSpPr>
          <p:cNvPr id="372" name="Google Shape;372;p23"/>
          <p:cNvSpPr txBox="1"/>
          <p:nvPr/>
        </p:nvSpPr>
        <p:spPr>
          <a:xfrm>
            <a:off x="248525" y="3657300"/>
            <a:ext cx="4323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It is only trained to </a:t>
            </a:r>
            <a:r>
              <a:rPr b="1" i="0" lang="en-GB" sz="1400" u="none" cap="none" strike="noStrike">
                <a:solidFill>
                  <a:srgbClr val="000000"/>
                </a:solidFill>
                <a:latin typeface="Roboto"/>
                <a:ea typeface="Roboto"/>
                <a:cs typeface="Roboto"/>
                <a:sym typeface="Roboto"/>
              </a:rPr>
              <a:t>continue</a:t>
            </a:r>
            <a:r>
              <a:rPr b="0" i="0" lang="en-GB" sz="1400" u="none" cap="none" strike="noStrike">
                <a:solidFill>
                  <a:srgbClr val="000000"/>
                </a:solidFill>
                <a:latin typeface="Roboto"/>
                <a:ea typeface="Roboto"/>
                <a:cs typeface="Roboto"/>
                <a:sym typeface="Roboto"/>
              </a:rPr>
              <a:t> our input prompt.</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76" name="Shape 376"/>
        <p:cNvGrpSpPr/>
        <p:nvPr/>
      </p:nvGrpSpPr>
      <p:grpSpPr>
        <a:xfrm>
          <a:off x="0" y="0"/>
          <a:ext cx="0" cy="0"/>
          <a:chOff x="0" y="0"/>
          <a:chExt cx="0" cy="0"/>
        </a:xfrm>
      </p:grpSpPr>
      <p:sp>
        <p:nvSpPr>
          <p:cNvPr id="377" name="Google Shape;377;p2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GPT-2</a:t>
            </a:r>
            <a:endParaRPr sz="2600"/>
          </a:p>
        </p:txBody>
      </p:sp>
      <p:sp>
        <p:nvSpPr>
          <p:cNvPr id="378" name="Google Shape;378;p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379" name="Google Shape;379;p24"/>
          <p:cNvSpPr txBox="1"/>
          <p:nvPr/>
        </p:nvSpPr>
        <p:spPr>
          <a:xfrm>
            <a:off x="248525" y="807400"/>
            <a:ext cx="5024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model is trained on text data available on the web.</a:t>
            </a:r>
            <a:endParaRPr b="0" i="0" sz="1400" u="none" cap="none" strike="noStrike">
              <a:solidFill>
                <a:srgbClr val="000000"/>
              </a:solidFill>
              <a:latin typeface="Roboto"/>
              <a:ea typeface="Roboto"/>
              <a:cs typeface="Roboto"/>
              <a:sym typeface="Roboto"/>
            </a:endParaRPr>
          </a:p>
        </p:txBody>
      </p:sp>
      <p:sp>
        <p:nvSpPr>
          <p:cNvPr id="380" name="Google Shape;380;p24"/>
          <p:cNvSpPr txBox="1"/>
          <p:nvPr/>
        </p:nvSpPr>
        <p:spPr>
          <a:xfrm>
            <a:off x="248525" y="1295100"/>
            <a:ext cx="7900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original attempt was to use </a:t>
            </a:r>
            <a:r>
              <a:rPr b="1" i="0" lang="en-GB" sz="1400" u="sng" cap="none" strike="noStrike">
                <a:solidFill>
                  <a:schemeClr val="hlink"/>
                </a:solidFill>
                <a:latin typeface="Roboto"/>
                <a:ea typeface="Roboto"/>
                <a:cs typeface="Roboto"/>
                <a:sym typeface="Roboto"/>
                <a:hlinkClick r:id="rId3"/>
              </a:rPr>
              <a:t>Common Crawl</a:t>
            </a:r>
            <a:r>
              <a:rPr b="1" i="0" lang="en-GB" sz="1400" u="none" cap="none" strike="noStrike">
                <a:solidFill>
                  <a:srgbClr val="000000"/>
                </a:solidFill>
                <a:latin typeface="Roboto"/>
                <a:ea typeface="Roboto"/>
                <a:cs typeface="Roboto"/>
                <a:sym typeface="Roboto"/>
              </a:rPr>
              <a:t>, </a:t>
            </a:r>
            <a:r>
              <a:rPr b="0" i="0" lang="en-GB" sz="1400" u="none" cap="none" strike="noStrike">
                <a:solidFill>
                  <a:srgbClr val="000000"/>
                </a:solidFill>
                <a:latin typeface="Roboto"/>
                <a:ea typeface="Roboto"/>
                <a:cs typeface="Roboto"/>
                <a:sym typeface="Roboto"/>
              </a:rPr>
              <a:t>a huge open repository of web crawl data.</a:t>
            </a:r>
            <a:endParaRPr b="0" i="0" sz="1400" u="none" cap="none" strike="noStrike">
              <a:solidFill>
                <a:srgbClr val="000000"/>
              </a:solidFill>
              <a:latin typeface="Roboto"/>
              <a:ea typeface="Roboto"/>
              <a:cs typeface="Roboto"/>
              <a:sym typeface="Roboto"/>
            </a:endParaRPr>
          </a:p>
        </p:txBody>
      </p:sp>
      <p:sp>
        <p:nvSpPr>
          <p:cNvPr id="381" name="Google Shape;381;p24"/>
          <p:cNvSpPr txBox="1"/>
          <p:nvPr/>
        </p:nvSpPr>
        <p:spPr>
          <a:xfrm>
            <a:off x="2637150" y="2057275"/>
            <a:ext cx="6200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However, this repository ended up having significant </a:t>
            </a:r>
            <a:r>
              <a:rPr b="1" i="0" lang="en-GB" sz="1400" u="none" cap="none" strike="noStrike">
                <a:solidFill>
                  <a:srgbClr val="000000"/>
                </a:solidFill>
                <a:latin typeface="Roboto"/>
                <a:ea typeface="Roboto"/>
                <a:cs typeface="Roboto"/>
                <a:sym typeface="Roboto"/>
              </a:rPr>
              <a:t>data quality issues </a:t>
            </a:r>
            <a:r>
              <a:rPr b="0" i="0" lang="en-GB" sz="1400" u="none" cap="none" strike="noStrike">
                <a:solidFill>
                  <a:srgbClr val="000000"/>
                </a:solidFill>
                <a:latin typeface="Roboto"/>
                <a:ea typeface="Roboto"/>
                <a:cs typeface="Roboto"/>
                <a:sym typeface="Roboto"/>
              </a:rPr>
              <a:t>as a  large amount of documents have content that is mostly unintelligible</a:t>
            </a:r>
            <a:endParaRPr b="0" i="0" sz="1400" u="none" cap="none" strike="noStrike">
              <a:solidFill>
                <a:srgbClr val="000000"/>
              </a:solidFill>
              <a:latin typeface="Roboto"/>
              <a:ea typeface="Roboto"/>
              <a:cs typeface="Roboto"/>
              <a:sym typeface="Roboto"/>
            </a:endParaRPr>
          </a:p>
        </p:txBody>
      </p:sp>
      <p:pic>
        <p:nvPicPr>
          <p:cNvPr id="382" name="Google Shape;382;p24"/>
          <p:cNvPicPr preferRelativeResize="0"/>
          <p:nvPr/>
        </p:nvPicPr>
        <p:blipFill rotWithShape="1">
          <a:blip r:embed="rId4">
            <a:alphaModFix/>
          </a:blip>
          <a:srcRect b="0" l="0" r="0" t="0"/>
          <a:stretch/>
        </p:blipFill>
        <p:spPr>
          <a:xfrm>
            <a:off x="630100" y="1848440"/>
            <a:ext cx="1764570" cy="1156175"/>
          </a:xfrm>
          <a:prstGeom prst="rect">
            <a:avLst/>
          </a:prstGeom>
          <a:noFill/>
          <a:ln>
            <a:noFill/>
          </a:ln>
        </p:spPr>
      </p:pic>
      <p:sp>
        <p:nvSpPr>
          <p:cNvPr id="383" name="Google Shape;383;p24"/>
          <p:cNvSpPr txBox="1"/>
          <p:nvPr/>
        </p:nvSpPr>
        <p:spPr>
          <a:xfrm>
            <a:off x="248525" y="3123900"/>
            <a:ext cx="86763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Instead, OpenAI created a new dataset </a:t>
            </a:r>
            <a:r>
              <a:rPr b="1" i="0" lang="en-GB" sz="1400" u="none" cap="none" strike="noStrike">
                <a:solidFill>
                  <a:srgbClr val="000000"/>
                </a:solidFill>
                <a:latin typeface="Roboto"/>
                <a:ea typeface="Roboto"/>
                <a:cs typeface="Roboto"/>
                <a:sym typeface="Roboto"/>
              </a:rPr>
              <a:t>WebText</a:t>
            </a:r>
            <a:r>
              <a:rPr b="0" i="0" lang="en-GB" sz="1400" u="none" cap="none" strike="noStrike">
                <a:solidFill>
                  <a:srgbClr val="000000"/>
                </a:solidFill>
                <a:latin typeface="Roboto"/>
                <a:ea typeface="Roboto"/>
                <a:cs typeface="Roboto"/>
                <a:sym typeface="Roboto"/>
              </a:rPr>
              <a:t> (not publicly available..) that contains the text subset of 45 million web pages (40 GB)  </a:t>
            </a:r>
            <a:endParaRPr b="0" i="0" sz="1400" u="none" cap="none" strike="noStrike">
              <a:solidFill>
                <a:srgbClr val="000000"/>
              </a:solidFill>
              <a:latin typeface="Roboto"/>
              <a:ea typeface="Roboto"/>
              <a:cs typeface="Roboto"/>
              <a:sym typeface="Roboto"/>
            </a:endParaRPr>
          </a:p>
        </p:txBody>
      </p:sp>
      <p:pic>
        <p:nvPicPr>
          <p:cNvPr id="384" name="Google Shape;384;p24"/>
          <p:cNvPicPr preferRelativeResize="0"/>
          <p:nvPr/>
        </p:nvPicPr>
        <p:blipFill rotWithShape="1">
          <a:blip r:embed="rId5">
            <a:alphaModFix/>
          </a:blip>
          <a:srcRect b="0" l="0" r="0" t="0"/>
          <a:stretch/>
        </p:blipFill>
        <p:spPr>
          <a:xfrm>
            <a:off x="712075" y="4054275"/>
            <a:ext cx="2008200" cy="853475"/>
          </a:xfrm>
          <a:prstGeom prst="rect">
            <a:avLst/>
          </a:prstGeom>
          <a:noFill/>
          <a:ln>
            <a:noFill/>
          </a:ln>
        </p:spPr>
      </p:pic>
      <p:sp>
        <p:nvSpPr>
          <p:cNvPr id="385" name="Google Shape;385;p24"/>
          <p:cNvSpPr txBox="1"/>
          <p:nvPr/>
        </p:nvSpPr>
        <p:spPr>
          <a:xfrm>
            <a:off x="3011550" y="4009600"/>
            <a:ext cx="54516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The web pages used to create </a:t>
            </a:r>
            <a:r>
              <a:rPr b="0" i="0" lang="en-GB" sz="1400" u="none" cap="none" strike="noStrike">
                <a:solidFill>
                  <a:srgbClr val="000000"/>
                </a:solidFill>
                <a:latin typeface="Roboto"/>
                <a:ea typeface="Roboto"/>
                <a:cs typeface="Roboto"/>
                <a:sym typeface="Roboto"/>
              </a:rPr>
              <a:t>WebText </a:t>
            </a:r>
            <a:r>
              <a:rPr b="0" i="0" lang="en-GB" sz="1400" u="none" cap="none" strike="noStrike">
                <a:solidFill>
                  <a:srgbClr val="000000"/>
                </a:solidFill>
                <a:latin typeface="Arial"/>
                <a:ea typeface="Arial"/>
                <a:cs typeface="Arial"/>
                <a:sym typeface="Arial"/>
              </a:rPr>
              <a:t>are all the outbound links from </a:t>
            </a:r>
            <a:r>
              <a:rPr b="1" i="0" lang="en-GB" sz="1400" u="none" cap="none" strike="noStrike">
                <a:solidFill>
                  <a:srgbClr val="000000"/>
                </a:solidFill>
                <a:latin typeface="Arial"/>
                <a:ea typeface="Arial"/>
                <a:cs typeface="Arial"/>
                <a:sym typeface="Arial"/>
              </a:rPr>
              <a:t>Reddit</a:t>
            </a:r>
            <a:r>
              <a:rPr b="0" i="0" lang="en-GB" sz="1400" u="none" cap="none" strike="noStrike">
                <a:solidFill>
                  <a:srgbClr val="000000"/>
                </a:solidFill>
                <a:latin typeface="Arial"/>
                <a:ea typeface="Arial"/>
                <a:cs typeface="Arial"/>
                <a:sym typeface="Arial"/>
              </a:rPr>
              <a:t> with at least 3 upvotes.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This is a heuristic indicator of quality.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89" name="Shape 389"/>
        <p:cNvGrpSpPr/>
        <p:nvPr/>
      </p:nvGrpSpPr>
      <p:grpSpPr>
        <a:xfrm>
          <a:off x="0" y="0"/>
          <a:ext cx="0" cy="0"/>
          <a:chOff x="0" y="0"/>
          <a:chExt cx="0" cy="0"/>
        </a:xfrm>
      </p:grpSpPr>
      <p:sp>
        <p:nvSpPr>
          <p:cNvPr id="390" name="Google Shape;390;p2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GPT-2</a:t>
            </a:r>
            <a:endParaRPr sz="2600"/>
          </a:p>
        </p:txBody>
      </p:sp>
      <p:sp>
        <p:nvSpPr>
          <p:cNvPr id="391" name="Google Shape;391;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392" name="Google Shape;392;p25"/>
          <p:cNvSpPr txBox="1"/>
          <p:nvPr/>
        </p:nvSpPr>
        <p:spPr>
          <a:xfrm>
            <a:off x="248525" y="807400"/>
            <a:ext cx="77571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OpenAI released four models with an increasing number of parameters.</a:t>
            </a:r>
            <a:endParaRPr b="0" i="0" sz="1400" u="none" cap="none" strike="noStrike">
              <a:solidFill>
                <a:srgbClr val="000000"/>
              </a:solidFill>
              <a:latin typeface="Roboto"/>
              <a:ea typeface="Roboto"/>
              <a:cs typeface="Roboto"/>
              <a:sym typeface="Roboto"/>
            </a:endParaRPr>
          </a:p>
        </p:txBody>
      </p:sp>
      <p:pic>
        <p:nvPicPr>
          <p:cNvPr id="393" name="Google Shape;393;p25"/>
          <p:cNvPicPr preferRelativeResize="0"/>
          <p:nvPr/>
        </p:nvPicPr>
        <p:blipFill rotWithShape="1">
          <a:blip r:embed="rId3">
            <a:alphaModFix/>
          </a:blip>
          <a:srcRect b="0" l="0" r="0" t="0"/>
          <a:stretch/>
        </p:blipFill>
        <p:spPr>
          <a:xfrm>
            <a:off x="453513" y="1475200"/>
            <a:ext cx="8236973" cy="30202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97" name="Shape 397"/>
        <p:cNvGrpSpPr/>
        <p:nvPr/>
      </p:nvGrpSpPr>
      <p:grpSpPr>
        <a:xfrm>
          <a:off x="0" y="0"/>
          <a:ext cx="0" cy="0"/>
          <a:chOff x="0" y="0"/>
          <a:chExt cx="0" cy="0"/>
        </a:xfrm>
      </p:grpSpPr>
      <p:sp>
        <p:nvSpPr>
          <p:cNvPr id="398" name="Google Shape;398;p2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GPT-2</a:t>
            </a:r>
            <a:endParaRPr sz="2600"/>
          </a:p>
        </p:txBody>
      </p:sp>
      <p:sp>
        <p:nvSpPr>
          <p:cNvPr id="399" name="Google Shape;399;p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400" name="Google Shape;400;p26"/>
          <p:cNvSpPr txBox="1"/>
          <p:nvPr/>
        </p:nvSpPr>
        <p:spPr>
          <a:xfrm>
            <a:off x="248525" y="807400"/>
            <a:ext cx="77571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different models use an increasing </a:t>
            </a:r>
            <a:r>
              <a:rPr b="1" i="0" lang="en-GB" sz="1400" u="none" cap="none" strike="noStrike">
                <a:solidFill>
                  <a:srgbClr val="000000"/>
                </a:solidFill>
                <a:latin typeface="Roboto"/>
                <a:ea typeface="Roboto"/>
                <a:cs typeface="Roboto"/>
                <a:sym typeface="Roboto"/>
              </a:rPr>
              <a:t>number of layers</a:t>
            </a:r>
            <a:r>
              <a:rPr b="0" i="0" lang="en-GB" sz="1400" u="none" cap="none" strike="noStrike">
                <a:solidFill>
                  <a:srgbClr val="000000"/>
                </a:solidFill>
                <a:latin typeface="Roboto"/>
                <a:ea typeface="Roboto"/>
                <a:cs typeface="Roboto"/>
                <a:sym typeface="Roboto"/>
              </a:rPr>
              <a:t> and </a:t>
            </a:r>
            <a:r>
              <a:rPr b="1" i="0" lang="en-GB" sz="1400" u="none" cap="none" strike="noStrike">
                <a:solidFill>
                  <a:srgbClr val="000000"/>
                </a:solidFill>
                <a:latin typeface="Roboto"/>
                <a:ea typeface="Roboto"/>
                <a:cs typeface="Roboto"/>
                <a:sym typeface="Roboto"/>
              </a:rPr>
              <a:t>model dimensionality</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pic>
        <p:nvPicPr>
          <p:cNvPr id="401" name="Google Shape;401;p26"/>
          <p:cNvPicPr preferRelativeResize="0"/>
          <p:nvPr/>
        </p:nvPicPr>
        <p:blipFill rotWithShape="1">
          <a:blip r:embed="rId3">
            <a:alphaModFix/>
          </a:blip>
          <a:srcRect b="0" l="0" r="0" t="0"/>
          <a:stretch/>
        </p:blipFill>
        <p:spPr>
          <a:xfrm>
            <a:off x="539600" y="1395950"/>
            <a:ext cx="6557476" cy="3105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05" name="Shape 405"/>
        <p:cNvGrpSpPr/>
        <p:nvPr/>
      </p:nvGrpSpPr>
      <p:grpSpPr>
        <a:xfrm>
          <a:off x="0" y="0"/>
          <a:ext cx="0" cy="0"/>
          <a:chOff x="0" y="0"/>
          <a:chExt cx="0" cy="0"/>
        </a:xfrm>
      </p:grpSpPr>
      <p:sp>
        <p:nvSpPr>
          <p:cNvPr id="406" name="Google Shape;406;p2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GPT-2</a:t>
            </a:r>
            <a:endParaRPr sz="2600"/>
          </a:p>
        </p:txBody>
      </p:sp>
      <p:sp>
        <p:nvSpPr>
          <p:cNvPr id="407" name="Google Shape;407;p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408" name="Google Shape;408;p27"/>
          <p:cNvSpPr txBox="1"/>
          <p:nvPr/>
        </p:nvSpPr>
        <p:spPr>
          <a:xfrm>
            <a:off x="248525" y="807400"/>
            <a:ext cx="8676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model architecture is the same as GPT-1.</a:t>
            </a:r>
            <a:endParaRPr b="0" i="0" sz="1400" u="none" cap="none" strike="noStrike">
              <a:solidFill>
                <a:srgbClr val="000000"/>
              </a:solidFill>
              <a:latin typeface="Roboto"/>
              <a:ea typeface="Roboto"/>
              <a:cs typeface="Roboto"/>
              <a:sym typeface="Roboto"/>
            </a:endParaRPr>
          </a:p>
        </p:txBody>
      </p:sp>
      <p:sp>
        <p:nvSpPr>
          <p:cNvPr id="409" name="Google Shape;409;p27"/>
          <p:cNvSpPr txBox="1"/>
          <p:nvPr/>
        </p:nvSpPr>
        <p:spPr>
          <a:xfrm>
            <a:off x="248525" y="1366125"/>
            <a:ext cx="8676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main difference is that </a:t>
            </a:r>
            <a:r>
              <a:rPr b="1" i="0" lang="en-GB" sz="1400" u="none" cap="none" strike="noStrike">
                <a:solidFill>
                  <a:srgbClr val="000000"/>
                </a:solidFill>
                <a:latin typeface="Roboto"/>
                <a:ea typeface="Roboto"/>
                <a:cs typeface="Roboto"/>
                <a:sym typeface="Roboto"/>
              </a:rPr>
              <a:t>layer normalization</a:t>
            </a:r>
            <a:r>
              <a:rPr b="0" i="0" lang="en-GB" sz="1400" u="none" cap="none" strike="noStrike">
                <a:solidFill>
                  <a:srgbClr val="000000"/>
                </a:solidFill>
                <a:latin typeface="Roboto"/>
                <a:ea typeface="Roboto"/>
                <a:cs typeface="Roboto"/>
                <a:sym typeface="Roboto"/>
              </a:rPr>
              <a:t> is applied in a different way:</a:t>
            </a:r>
            <a:endParaRPr b="0" i="0" sz="1400" u="none" cap="none" strike="noStrike">
              <a:solidFill>
                <a:srgbClr val="000000"/>
              </a:solidFill>
              <a:latin typeface="Arial"/>
              <a:ea typeface="Arial"/>
              <a:cs typeface="Arial"/>
              <a:sym typeface="Arial"/>
            </a:endParaRPr>
          </a:p>
        </p:txBody>
      </p:sp>
      <p:sp>
        <p:nvSpPr>
          <p:cNvPr id="410" name="Google Shape;410;p27"/>
          <p:cNvSpPr txBox="1"/>
          <p:nvPr/>
        </p:nvSpPr>
        <p:spPr>
          <a:xfrm>
            <a:off x="3729550" y="3497575"/>
            <a:ext cx="479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The first one</a:t>
            </a:r>
            <a:r>
              <a:rPr b="1" i="0" lang="en-GB" sz="1400" u="none" cap="none" strike="noStrike">
                <a:solidFill>
                  <a:srgbClr val="000000"/>
                </a:solidFill>
                <a:latin typeface="Roboto"/>
                <a:ea typeface="Roboto"/>
                <a:cs typeface="Roboto"/>
                <a:sym typeface="Roboto"/>
              </a:rPr>
              <a:t> </a:t>
            </a:r>
            <a:r>
              <a:rPr b="0" i="0" lang="en-GB" sz="1400" u="none" cap="none" strike="noStrike">
                <a:solidFill>
                  <a:srgbClr val="000000"/>
                </a:solidFill>
                <a:latin typeface="Roboto"/>
                <a:ea typeface="Roboto"/>
                <a:cs typeface="Roboto"/>
                <a:sym typeface="Roboto"/>
              </a:rPr>
              <a:t>is applied to the </a:t>
            </a:r>
            <a:r>
              <a:rPr b="1" i="0" lang="en-GB" sz="1400" u="none" cap="none" strike="noStrike">
                <a:solidFill>
                  <a:srgbClr val="000000"/>
                </a:solidFill>
                <a:latin typeface="Roboto"/>
                <a:ea typeface="Roboto"/>
                <a:cs typeface="Roboto"/>
                <a:sym typeface="Roboto"/>
              </a:rPr>
              <a:t>input</a:t>
            </a:r>
            <a:r>
              <a:rPr b="0" i="0" lang="en-GB" sz="1400" u="none" cap="none" strike="noStrike">
                <a:solidFill>
                  <a:srgbClr val="000000"/>
                </a:solidFill>
                <a:latin typeface="Roboto"/>
                <a:ea typeface="Roboto"/>
                <a:cs typeface="Roboto"/>
                <a:sym typeface="Roboto"/>
              </a:rPr>
              <a:t> of each sub-block.</a:t>
            </a:r>
            <a:endParaRPr b="0" i="0" sz="1400" u="none" cap="none" strike="noStrike">
              <a:solidFill>
                <a:srgbClr val="000000"/>
              </a:solidFill>
              <a:latin typeface="Arial"/>
              <a:ea typeface="Arial"/>
              <a:cs typeface="Arial"/>
              <a:sym typeface="Arial"/>
            </a:endParaRPr>
          </a:p>
        </p:txBody>
      </p:sp>
      <p:pic>
        <p:nvPicPr>
          <p:cNvPr id="411" name="Google Shape;411;p27"/>
          <p:cNvPicPr preferRelativeResize="0"/>
          <p:nvPr/>
        </p:nvPicPr>
        <p:blipFill rotWithShape="1">
          <a:blip r:embed="rId3">
            <a:alphaModFix/>
          </a:blip>
          <a:srcRect b="0" l="0" r="0" t="0"/>
          <a:stretch/>
        </p:blipFill>
        <p:spPr>
          <a:xfrm>
            <a:off x="574729" y="1996313"/>
            <a:ext cx="1418925" cy="2356286"/>
          </a:xfrm>
          <a:prstGeom prst="rect">
            <a:avLst/>
          </a:prstGeom>
          <a:noFill/>
          <a:ln>
            <a:noFill/>
          </a:ln>
        </p:spPr>
      </p:pic>
      <p:sp>
        <p:nvSpPr>
          <p:cNvPr id="412" name="Google Shape;412;p27"/>
          <p:cNvSpPr txBox="1"/>
          <p:nvPr/>
        </p:nvSpPr>
        <p:spPr>
          <a:xfrm>
            <a:off x="1123686" y="4242450"/>
            <a:ext cx="826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GPT-1</a:t>
            </a:r>
            <a:endParaRPr b="0" i="0" sz="900" u="none" cap="none" strike="noStrike">
              <a:solidFill>
                <a:srgbClr val="000000"/>
              </a:solidFill>
              <a:latin typeface="Roboto"/>
              <a:ea typeface="Roboto"/>
              <a:cs typeface="Roboto"/>
              <a:sym typeface="Roboto"/>
            </a:endParaRPr>
          </a:p>
        </p:txBody>
      </p:sp>
      <p:pic>
        <p:nvPicPr>
          <p:cNvPr id="413" name="Google Shape;413;p27"/>
          <p:cNvPicPr preferRelativeResize="0"/>
          <p:nvPr/>
        </p:nvPicPr>
        <p:blipFill rotWithShape="1">
          <a:blip r:embed="rId4">
            <a:alphaModFix/>
          </a:blip>
          <a:srcRect b="0" l="0" r="0" t="0"/>
          <a:stretch/>
        </p:blipFill>
        <p:spPr>
          <a:xfrm>
            <a:off x="2460287" y="1962150"/>
            <a:ext cx="1118025" cy="2229375"/>
          </a:xfrm>
          <a:prstGeom prst="rect">
            <a:avLst/>
          </a:prstGeom>
          <a:noFill/>
          <a:ln>
            <a:noFill/>
          </a:ln>
        </p:spPr>
      </p:pic>
      <p:sp>
        <p:nvSpPr>
          <p:cNvPr id="414" name="Google Shape;414;p27"/>
          <p:cNvSpPr txBox="1"/>
          <p:nvPr/>
        </p:nvSpPr>
        <p:spPr>
          <a:xfrm>
            <a:off x="2778836" y="4156525"/>
            <a:ext cx="826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GPT-2</a:t>
            </a:r>
            <a:endParaRPr b="0" i="0" sz="900" u="none" cap="none" strike="noStrike">
              <a:solidFill>
                <a:srgbClr val="000000"/>
              </a:solidFill>
              <a:latin typeface="Roboto"/>
              <a:ea typeface="Roboto"/>
              <a:cs typeface="Roboto"/>
              <a:sym typeface="Roboto"/>
            </a:endParaRPr>
          </a:p>
        </p:txBody>
      </p:sp>
      <p:sp>
        <p:nvSpPr>
          <p:cNvPr id="415" name="Google Shape;415;p27"/>
          <p:cNvSpPr txBox="1"/>
          <p:nvPr/>
        </p:nvSpPr>
        <p:spPr>
          <a:xfrm>
            <a:off x="3729550" y="2583175"/>
            <a:ext cx="5662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The second one is applied after the </a:t>
            </a:r>
            <a:r>
              <a:rPr b="1" i="0" lang="en-GB" sz="1400" u="none" cap="none" strike="noStrike">
                <a:solidFill>
                  <a:srgbClr val="000000"/>
                </a:solidFill>
                <a:latin typeface="Roboto"/>
                <a:ea typeface="Roboto"/>
                <a:cs typeface="Roboto"/>
                <a:sym typeface="Roboto"/>
              </a:rPr>
              <a:t>final</a:t>
            </a:r>
            <a:r>
              <a:rPr b="0" i="0" lang="en-GB" sz="1400" u="none" cap="none" strike="noStrike">
                <a:solidFill>
                  <a:srgbClr val="000000"/>
                </a:solidFill>
                <a:latin typeface="Roboto"/>
                <a:ea typeface="Roboto"/>
                <a:cs typeface="Roboto"/>
                <a:sym typeface="Roboto"/>
              </a:rPr>
              <a:t> self-attention block.</a:t>
            </a:r>
            <a:endParaRPr b="0" i="0" sz="1400" u="none" cap="none" strike="noStrike">
              <a:solidFill>
                <a:srgbClr val="000000"/>
              </a:solidFill>
              <a:latin typeface="Arial"/>
              <a:ea typeface="Arial"/>
              <a:cs typeface="Arial"/>
              <a:sym typeface="Arial"/>
            </a:endParaRPr>
          </a:p>
        </p:txBody>
      </p:sp>
      <p:cxnSp>
        <p:nvCxnSpPr>
          <p:cNvPr id="416" name="Google Shape;416;p27"/>
          <p:cNvCxnSpPr/>
          <p:nvPr/>
        </p:nvCxnSpPr>
        <p:spPr>
          <a:xfrm>
            <a:off x="3347025" y="3697675"/>
            <a:ext cx="327900" cy="0"/>
          </a:xfrm>
          <a:prstGeom prst="straightConnector1">
            <a:avLst/>
          </a:prstGeom>
          <a:noFill/>
          <a:ln cap="flat" cmpd="sng" w="9525">
            <a:solidFill>
              <a:srgbClr val="DB4437"/>
            </a:solidFill>
            <a:prstDash val="solid"/>
            <a:round/>
            <a:headEnd len="sm" w="sm" type="none"/>
            <a:tailEnd len="med" w="med" type="triangle"/>
          </a:ln>
        </p:spPr>
      </p:cxnSp>
      <p:cxnSp>
        <p:nvCxnSpPr>
          <p:cNvPr id="417" name="Google Shape;417;p27"/>
          <p:cNvCxnSpPr/>
          <p:nvPr/>
        </p:nvCxnSpPr>
        <p:spPr>
          <a:xfrm>
            <a:off x="3423225" y="2783275"/>
            <a:ext cx="327900" cy="0"/>
          </a:xfrm>
          <a:prstGeom prst="straightConnector1">
            <a:avLst/>
          </a:prstGeom>
          <a:noFill/>
          <a:ln cap="flat" cmpd="sng" w="9525">
            <a:solidFill>
              <a:srgbClr val="DB4437"/>
            </a:solidFill>
            <a:prstDash val="solid"/>
            <a:round/>
            <a:headEnd len="sm" w="sm"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21" name="Shape 421"/>
        <p:cNvGrpSpPr/>
        <p:nvPr/>
      </p:nvGrpSpPr>
      <p:grpSpPr>
        <a:xfrm>
          <a:off x="0" y="0"/>
          <a:ext cx="0" cy="0"/>
          <a:chOff x="0" y="0"/>
          <a:chExt cx="0" cy="0"/>
        </a:xfrm>
      </p:grpSpPr>
      <p:sp>
        <p:nvSpPr>
          <p:cNvPr id="422" name="Google Shape;422;p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GPT-2</a:t>
            </a:r>
            <a:endParaRPr sz="2600"/>
          </a:p>
        </p:txBody>
      </p:sp>
      <p:sp>
        <p:nvSpPr>
          <p:cNvPr id="423" name="Google Shape;423;p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424" name="Google Shape;424;p28"/>
          <p:cNvSpPr txBox="1"/>
          <p:nvPr/>
        </p:nvSpPr>
        <p:spPr>
          <a:xfrm>
            <a:off x="233850" y="855200"/>
            <a:ext cx="8676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GPT-2 does not use the standard sinusoidal positional embeddings. </a:t>
            </a:r>
            <a:endParaRPr b="0" i="0" sz="1400" u="none" cap="none" strike="noStrike">
              <a:solidFill>
                <a:srgbClr val="000000"/>
              </a:solidFill>
              <a:latin typeface="Roboto"/>
              <a:ea typeface="Roboto"/>
              <a:cs typeface="Roboto"/>
              <a:sym typeface="Roboto"/>
            </a:endParaRPr>
          </a:p>
        </p:txBody>
      </p:sp>
      <p:pic>
        <p:nvPicPr>
          <p:cNvPr id="425" name="Google Shape;425;p28"/>
          <p:cNvPicPr preferRelativeResize="0"/>
          <p:nvPr/>
        </p:nvPicPr>
        <p:blipFill rotWithShape="1">
          <a:blip r:embed="rId3">
            <a:alphaModFix/>
          </a:blip>
          <a:srcRect b="0" l="0" r="0" t="0"/>
          <a:stretch/>
        </p:blipFill>
        <p:spPr>
          <a:xfrm>
            <a:off x="377300" y="1723800"/>
            <a:ext cx="5299000" cy="3076350"/>
          </a:xfrm>
          <a:prstGeom prst="rect">
            <a:avLst/>
          </a:prstGeom>
          <a:noFill/>
          <a:ln>
            <a:noFill/>
          </a:ln>
        </p:spPr>
      </p:pic>
      <p:sp>
        <p:nvSpPr>
          <p:cNvPr id="426" name="Google Shape;426;p28"/>
          <p:cNvSpPr txBox="1"/>
          <p:nvPr/>
        </p:nvSpPr>
        <p:spPr>
          <a:xfrm>
            <a:off x="233850" y="1236200"/>
            <a:ext cx="4752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Instead, it uses </a:t>
            </a:r>
            <a:r>
              <a:rPr b="1" i="0" lang="en-GB" sz="1400" u="none" cap="none" strike="noStrike">
                <a:solidFill>
                  <a:srgbClr val="000000"/>
                </a:solidFill>
                <a:latin typeface="Roboto"/>
                <a:ea typeface="Roboto"/>
                <a:cs typeface="Roboto"/>
                <a:sym typeface="Roboto"/>
              </a:rPr>
              <a:t>learned positional embeddings</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427" name="Google Shape;427;p28"/>
          <p:cNvSpPr txBox="1"/>
          <p:nvPr/>
        </p:nvSpPr>
        <p:spPr>
          <a:xfrm>
            <a:off x="5799250" y="2413500"/>
            <a:ext cx="31557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For each position, we allocate a continuous vector that we learn during training.</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31" name="Shape 431"/>
        <p:cNvGrpSpPr/>
        <p:nvPr/>
      </p:nvGrpSpPr>
      <p:grpSpPr>
        <a:xfrm>
          <a:off x="0" y="0"/>
          <a:ext cx="0" cy="0"/>
          <a:chOff x="0" y="0"/>
          <a:chExt cx="0" cy="0"/>
        </a:xfrm>
      </p:grpSpPr>
      <p:sp>
        <p:nvSpPr>
          <p:cNvPr id="432" name="Google Shape;432;p2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GPT-2</a:t>
            </a:r>
            <a:endParaRPr sz="2600"/>
          </a:p>
        </p:txBody>
      </p:sp>
      <p:sp>
        <p:nvSpPr>
          <p:cNvPr id="433" name="Google Shape;433;p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434" name="Google Shape;434;p29"/>
          <p:cNvSpPr txBox="1"/>
          <p:nvPr/>
        </p:nvSpPr>
        <p:spPr>
          <a:xfrm>
            <a:off x="233850" y="855200"/>
            <a:ext cx="8676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same operation is done for the </a:t>
            </a:r>
            <a:r>
              <a:rPr b="1" i="0" lang="en-GB" sz="1400" u="none" cap="none" strike="noStrike">
                <a:solidFill>
                  <a:srgbClr val="000000"/>
                </a:solidFill>
                <a:latin typeface="Roboto"/>
                <a:ea typeface="Roboto"/>
                <a:cs typeface="Roboto"/>
                <a:sym typeface="Roboto"/>
              </a:rPr>
              <a:t>token embeddings</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435" name="Google Shape;435;p29"/>
          <p:cNvSpPr txBox="1"/>
          <p:nvPr/>
        </p:nvSpPr>
        <p:spPr>
          <a:xfrm>
            <a:off x="233850" y="1236200"/>
            <a:ext cx="4602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For each token, we learn an embedding vector.</a:t>
            </a:r>
            <a:endParaRPr b="0" i="0" sz="1400" u="none" cap="none" strike="noStrike">
              <a:solidFill>
                <a:srgbClr val="000000"/>
              </a:solidFill>
              <a:latin typeface="Roboto"/>
              <a:ea typeface="Roboto"/>
              <a:cs typeface="Roboto"/>
              <a:sym typeface="Roboto"/>
            </a:endParaRPr>
          </a:p>
        </p:txBody>
      </p:sp>
      <p:pic>
        <p:nvPicPr>
          <p:cNvPr id="436" name="Google Shape;436;p29"/>
          <p:cNvPicPr preferRelativeResize="0"/>
          <p:nvPr/>
        </p:nvPicPr>
        <p:blipFill rotWithShape="1">
          <a:blip r:embed="rId3">
            <a:alphaModFix/>
          </a:blip>
          <a:srcRect b="0" l="0" r="0" t="0"/>
          <a:stretch/>
        </p:blipFill>
        <p:spPr>
          <a:xfrm>
            <a:off x="397700" y="1836875"/>
            <a:ext cx="4045826" cy="2331975"/>
          </a:xfrm>
          <a:prstGeom prst="rect">
            <a:avLst/>
          </a:prstGeom>
          <a:noFill/>
          <a:ln>
            <a:noFill/>
          </a:ln>
        </p:spPr>
      </p:pic>
      <p:pic>
        <p:nvPicPr>
          <p:cNvPr id="437" name="Google Shape;437;p29"/>
          <p:cNvPicPr preferRelativeResize="0"/>
          <p:nvPr/>
        </p:nvPicPr>
        <p:blipFill rotWithShape="1">
          <a:blip r:embed="rId4">
            <a:alphaModFix/>
          </a:blip>
          <a:srcRect b="0" l="0" r="0" t="0"/>
          <a:stretch/>
        </p:blipFill>
        <p:spPr>
          <a:xfrm>
            <a:off x="4524850" y="2031200"/>
            <a:ext cx="4399999" cy="1943325"/>
          </a:xfrm>
          <a:prstGeom prst="rect">
            <a:avLst/>
          </a:prstGeom>
          <a:noFill/>
          <a:ln>
            <a:noFill/>
          </a:ln>
        </p:spPr>
      </p:pic>
      <p:sp>
        <p:nvSpPr>
          <p:cNvPr id="438" name="Google Shape;438;p29"/>
          <p:cNvSpPr txBox="1"/>
          <p:nvPr/>
        </p:nvSpPr>
        <p:spPr>
          <a:xfrm>
            <a:off x="444000" y="4401250"/>
            <a:ext cx="7076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input of the transformer is the sum of the positional and token embeddings.</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42" name="Shape 442"/>
        <p:cNvGrpSpPr/>
        <p:nvPr/>
      </p:nvGrpSpPr>
      <p:grpSpPr>
        <a:xfrm>
          <a:off x="0" y="0"/>
          <a:ext cx="0" cy="0"/>
          <a:chOff x="0" y="0"/>
          <a:chExt cx="0" cy="0"/>
        </a:xfrm>
      </p:grpSpPr>
      <p:sp>
        <p:nvSpPr>
          <p:cNvPr id="443" name="Google Shape;443;p3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GPT-2</a:t>
            </a:r>
            <a:endParaRPr sz="2600"/>
          </a:p>
        </p:txBody>
      </p:sp>
      <p:sp>
        <p:nvSpPr>
          <p:cNvPr id="444" name="Google Shape;444;p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445" name="Google Shape;445;p30"/>
          <p:cNvSpPr txBox="1"/>
          <p:nvPr/>
        </p:nvSpPr>
        <p:spPr>
          <a:xfrm>
            <a:off x="233850" y="855200"/>
            <a:ext cx="8646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Actually, GPT-2 uses </a:t>
            </a:r>
            <a:r>
              <a:rPr b="1" i="0" lang="en-GB" sz="1400" u="none" cap="none" strike="noStrike">
                <a:solidFill>
                  <a:srgbClr val="000000"/>
                </a:solidFill>
                <a:latin typeface="Roboto"/>
                <a:ea typeface="Roboto"/>
                <a:cs typeface="Roboto"/>
                <a:sym typeface="Roboto"/>
              </a:rPr>
              <a:t>segment embeddings</a:t>
            </a:r>
            <a:r>
              <a:rPr b="0" i="0" lang="en-GB" sz="1400" u="none" cap="none" strike="noStrike">
                <a:solidFill>
                  <a:srgbClr val="000000"/>
                </a:solidFill>
                <a:latin typeface="Roboto"/>
                <a:ea typeface="Roboto"/>
                <a:cs typeface="Roboto"/>
                <a:sym typeface="Roboto"/>
              </a:rPr>
              <a:t>  as well to separate sentences (as done in BERT): </a:t>
            </a:r>
            <a:endParaRPr b="0" i="0" sz="1400" u="none" cap="none" strike="noStrike">
              <a:solidFill>
                <a:srgbClr val="000000"/>
              </a:solidFill>
              <a:latin typeface="Roboto"/>
              <a:ea typeface="Roboto"/>
              <a:cs typeface="Roboto"/>
              <a:sym typeface="Roboto"/>
            </a:endParaRPr>
          </a:p>
        </p:txBody>
      </p:sp>
      <p:pic>
        <p:nvPicPr>
          <p:cNvPr id="446" name="Google Shape;446;p30"/>
          <p:cNvPicPr preferRelativeResize="0"/>
          <p:nvPr/>
        </p:nvPicPr>
        <p:blipFill rotWithShape="1">
          <a:blip r:embed="rId3">
            <a:alphaModFix/>
          </a:blip>
          <a:srcRect b="0" l="0" r="0" t="0"/>
          <a:stretch/>
        </p:blipFill>
        <p:spPr>
          <a:xfrm>
            <a:off x="425125" y="1560900"/>
            <a:ext cx="6721500" cy="2021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50" name="Shape 450"/>
        <p:cNvGrpSpPr/>
        <p:nvPr/>
      </p:nvGrpSpPr>
      <p:grpSpPr>
        <a:xfrm>
          <a:off x="0" y="0"/>
          <a:ext cx="0" cy="0"/>
          <a:chOff x="0" y="0"/>
          <a:chExt cx="0" cy="0"/>
        </a:xfrm>
      </p:grpSpPr>
      <p:sp>
        <p:nvSpPr>
          <p:cNvPr id="451" name="Google Shape;451;p3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GPT-2</a:t>
            </a:r>
            <a:endParaRPr sz="2600"/>
          </a:p>
        </p:txBody>
      </p:sp>
      <p:sp>
        <p:nvSpPr>
          <p:cNvPr id="452" name="Google Shape;452;p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453" name="Google Shape;453;p31"/>
          <p:cNvPicPr preferRelativeResize="0"/>
          <p:nvPr/>
        </p:nvPicPr>
        <p:blipFill rotWithShape="1">
          <a:blip r:embed="rId3">
            <a:alphaModFix/>
          </a:blip>
          <a:srcRect b="0" l="0" r="0" t="0"/>
          <a:stretch/>
        </p:blipFill>
        <p:spPr>
          <a:xfrm>
            <a:off x="446375" y="932073"/>
            <a:ext cx="548700" cy="508460"/>
          </a:xfrm>
          <a:prstGeom prst="rect">
            <a:avLst/>
          </a:prstGeom>
          <a:noFill/>
          <a:ln>
            <a:noFill/>
          </a:ln>
        </p:spPr>
      </p:pic>
      <p:sp>
        <p:nvSpPr>
          <p:cNvPr id="454" name="Google Shape;454;p31"/>
          <p:cNvSpPr txBox="1"/>
          <p:nvPr/>
        </p:nvSpPr>
        <p:spPr>
          <a:xfrm>
            <a:off x="1228400" y="986200"/>
            <a:ext cx="262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What about the output tokens?</a:t>
            </a:r>
            <a:endParaRPr b="0" i="1" sz="1400" u="none" cap="none" strike="noStrike">
              <a:solidFill>
                <a:srgbClr val="000000"/>
              </a:solidFill>
              <a:latin typeface="Roboto"/>
              <a:ea typeface="Roboto"/>
              <a:cs typeface="Roboto"/>
              <a:sym typeface="Roboto"/>
            </a:endParaRPr>
          </a:p>
        </p:txBody>
      </p:sp>
      <p:sp>
        <p:nvSpPr>
          <p:cNvPr id="455" name="Google Shape;455;p31"/>
          <p:cNvSpPr txBox="1"/>
          <p:nvPr/>
        </p:nvSpPr>
        <p:spPr>
          <a:xfrm>
            <a:off x="478150" y="1642925"/>
            <a:ext cx="8340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GPT2 is trained on a large multilingual text corpus that contains tons of different </a:t>
            </a:r>
            <a:r>
              <a:rPr b="1" i="0" lang="en-GB" sz="1400" u="none" cap="none" strike="noStrike">
                <a:solidFill>
                  <a:srgbClr val="000000"/>
                </a:solidFill>
                <a:latin typeface="Roboto"/>
                <a:ea typeface="Roboto"/>
                <a:cs typeface="Roboto"/>
                <a:sym typeface="Roboto"/>
              </a:rPr>
              <a:t>characters</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456" name="Google Shape;456;p31"/>
          <p:cNvSpPr txBox="1"/>
          <p:nvPr/>
        </p:nvSpPr>
        <p:spPr>
          <a:xfrm>
            <a:off x="478150" y="2176325"/>
            <a:ext cx="83403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use of individual characters as basic units may </a:t>
            </a:r>
            <a:r>
              <a:rPr b="1" i="0" lang="en-GB" sz="1400" u="none" cap="none" strike="noStrike">
                <a:solidFill>
                  <a:srgbClr val="000000"/>
                </a:solidFill>
                <a:latin typeface="Roboto"/>
                <a:ea typeface="Roboto"/>
                <a:cs typeface="Roboto"/>
                <a:sym typeface="Roboto"/>
              </a:rPr>
              <a:t>not be ideal </a:t>
            </a:r>
            <a:r>
              <a:rPr b="0" i="0" lang="en-GB" sz="1400" u="none" cap="none" strike="noStrike">
                <a:solidFill>
                  <a:srgbClr val="000000"/>
                </a:solidFill>
                <a:latin typeface="Roboto"/>
                <a:ea typeface="Roboto"/>
                <a:cs typeface="Roboto"/>
                <a:sym typeface="Roboto"/>
              </a:rPr>
              <a:t>in this context, as the number of possible characters from scripts and writing systems worldwide is very </a:t>
            </a:r>
            <a:r>
              <a:rPr b="1" i="0" lang="en-GB" sz="1400" u="none" cap="none" strike="noStrike">
                <a:solidFill>
                  <a:srgbClr val="000000"/>
                </a:solidFill>
                <a:latin typeface="Roboto"/>
                <a:ea typeface="Roboto"/>
                <a:cs typeface="Roboto"/>
                <a:sym typeface="Roboto"/>
              </a:rPr>
              <a:t>large</a:t>
            </a:r>
            <a:r>
              <a:rPr b="0" i="0" lang="en-GB" sz="1400" u="none" cap="none" strike="noStrike">
                <a:solidFill>
                  <a:srgbClr val="000000"/>
                </a:solidFill>
                <a:latin typeface="Roboto"/>
                <a:ea typeface="Roboto"/>
                <a:cs typeface="Roboto"/>
                <a:sym typeface="Roboto"/>
              </a:rPr>
              <a:t>, exceeding 140k!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pic>
        <p:nvPicPr>
          <p:cNvPr id="457" name="Google Shape;457;p31"/>
          <p:cNvPicPr preferRelativeResize="0"/>
          <p:nvPr/>
        </p:nvPicPr>
        <p:blipFill rotWithShape="1">
          <a:blip r:embed="rId3">
            <a:alphaModFix/>
          </a:blip>
          <a:srcRect b="0" l="0" r="0" t="0"/>
          <a:stretch/>
        </p:blipFill>
        <p:spPr>
          <a:xfrm>
            <a:off x="446375" y="4026823"/>
            <a:ext cx="548700" cy="508460"/>
          </a:xfrm>
          <a:prstGeom prst="rect">
            <a:avLst/>
          </a:prstGeom>
          <a:noFill/>
          <a:ln>
            <a:noFill/>
          </a:ln>
        </p:spPr>
      </p:pic>
      <p:sp>
        <p:nvSpPr>
          <p:cNvPr id="458" name="Google Shape;458;p31"/>
          <p:cNvSpPr txBox="1"/>
          <p:nvPr/>
        </p:nvSpPr>
        <p:spPr>
          <a:xfrm>
            <a:off x="1228400" y="4080950"/>
            <a:ext cx="228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Do you see any solution?</a:t>
            </a:r>
            <a:endParaRPr b="0" i="1" sz="1400" u="none" cap="none" strike="noStrike">
              <a:solidFill>
                <a:srgbClr val="000000"/>
              </a:solidFill>
              <a:latin typeface="Roboto"/>
              <a:ea typeface="Roboto"/>
              <a:cs typeface="Roboto"/>
              <a:sym typeface="Roboto"/>
            </a:endParaRPr>
          </a:p>
        </p:txBody>
      </p:sp>
      <p:sp>
        <p:nvSpPr>
          <p:cNvPr id="459" name="Google Shape;459;p31"/>
          <p:cNvSpPr txBox="1"/>
          <p:nvPr/>
        </p:nvSpPr>
        <p:spPr>
          <a:xfrm>
            <a:off x="478150" y="2932650"/>
            <a:ext cx="81627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This would necessitate computing probabilities across a very </a:t>
            </a:r>
            <a:r>
              <a:rPr b="1" i="0" lang="en-GB" sz="1400" u="none" cap="none" strike="noStrike">
                <a:solidFill>
                  <a:srgbClr val="000000"/>
                </a:solidFill>
                <a:latin typeface="Roboto"/>
                <a:ea typeface="Roboto"/>
                <a:cs typeface="Roboto"/>
                <a:sym typeface="Roboto"/>
              </a:rPr>
              <a:t>large output space</a:t>
            </a:r>
            <a:r>
              <a:rPr b="0" i="0" lang="en-GB" sz="1400" u="none" cap="none" strike="noStrike">
                <a:solidFill>
                  <a:srgbClr val="000000"/>
                </a:solidFill>
                <a:latin typeface="Roboto"/>
                <a:ea typeface="Roboto"/>
                <a:cs typeface="Roboto"/>
                <a:sym typeface="Roboto"/>
              </a:rPr>
              <a:t> at each time step, which would further increase </a:t>
            </a:r>
            <a:r>
              <a:rPr b="1" i="0" lang="en-GB" sz="1400" u="none" cap="none" strike="noStrike">
                <a:solidFill>
                  <a:srgbClr val="000000"/>
                </a:solidFill>
                <a:latin typeface="Roboto"/>
                <a:ea typeface="Roboto"/>
                <a:cs typeface="Roboto"/>
                <a:sym typeface="Roboto"/>
              </a:rPr>
              <a:t>computational demands</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5" name="Shape 75"/>
        <p:cNvGrpSpPr/>
        <p:nvPr/>
      </p:nvGrpSpPr>
      <p:grpSpPr>
        <a:xfrm>
          <a:off x="0" y="0"/>
          <a:ext cx="0" cy="0"/>
          <a:chOff x="0" y="0"/>
          <a:chExt cx="0" cy="0"/>
        </a:xfrm>
      </p:grpSpPr>
      <p:sp>
        <p:nvSpPr>
          <p:cNvPr id="76" name="Google Shape;76;p14"/>
          <p:cNvSpPr/>
          <p:nvPr/>
        </p:nvSpPr>
        <p:spPr>
          <a:xfrm>
            <a:off x="259575" y="3075775"/>
            <a:ext cx="8606700" cy="10656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Course Evaluation</a:t>
            </a:r>
            <a:endParaRPr sz="2600"/>
          </a:p>
        </p:txBody>
      </p:sp>
      <p:sp>
        <p:nvSpPr>
          <p:cNvPr id="78" name="Google Shape;78;p14"/>
          <p:cNvSpPr txBox="1"/>
          <p:nvPr/>
        </p:nvSpPr>
        <p:spPr>
          <a:xfrm>
            <a:off x="260250" y="3098350"/>
            <a:ext cx="85749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Open the browser, go to "My CU Account" (</a:t>
            </a:r>
            <a:r>
              <a:rPr b="0" i="0" lang="en-GB" sz="1400" u="sng" cap="none" strike="noStrike">
                <a:solidFill>
                  <a:schemeClr val="hlink"/>
                </a:solidFill>
                <a:latin typeface="Roboto"/>
                <a:ea typeface="Roboto"/>
                <a:cs typeface="Roboto"/>
                <a:sym typeface="Roboto"/>
                <a:hlinkClick r:id="rId3"/>
              </a:rPr>
              <a:t>https://hub.concordia.ca/students/account.html</a:t>
            </a:r>
            <a:r>
              <a:rPr b="0" i="0" lang="en-GB" sz="1400" u="none" cap="none" strike="noStrike">
                <a:solidFill>
                  <a:srgbClr val="000000"/>
                </a:solidFill>
                <a:latin typeface="Roboto"/>
                <a:ea typeface="Roboto"/>
                <a:cs typeface="Roboto"/>
                <a:sym typeface="Roboto"/>
              </a:rPr>
              <a:t>) and login</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On the left side menu, click on "Academic &gt; Course Evaluation"</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Choose a course to evaluate and click on "Evaluate On-line"</a:t>
            </a:r>
            <a:endParaRPr b="0" i="0" sz="1400" u="none" cap="none" strike="noStrike">
              <a:solidFill>
                <a:srgbClr val="000000"/>
              </a:solidFill>
              <a:latin typeface="Roboto"/>
              <a:ea typeface="Roboto"/>
              <a:cs typeface="Roboto"/>
              <a:sym typeface="Roboto"/>
            </a:endParaRPr>
          </a:p>
        </p:txBody>
      </p:sp>
      <p:sp>
        <p:nvSpPr>
          <p:cNvPr id="79" name="Google Shape;79;p1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80" name="Google Shape;80;p14"/>
          <p:cNvSpPr txBox="1"/>
          <p:nvPr/>
        </p:nvSpPr>
        <p:spPr>
          <a:xfrm>
            <a:off x="259575" y="859875"/>
            <a:ext cx="8415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Please, fill out the </a:t>
            </a:r>
            <a:r>
              <a:rPr b="1" i="0" lang="en-GB" sz="1400" u="none" cap="none" strike="noStrike">
                <a:solidFill>
                  <a:srgbClr val="000000"/>
                </a:solidFill>
                <a:latin typeface="Roboto"/>
                <a:ea typeface="Roboto"/>
                <a:cs typeface="Roboto"/>
                <a:sym typeface="Roboto"/>
              </a:rPr>
              <a:t>course evaluation form</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81" name="Google Shape;81;p14"/>
          <p:cNvSpPr txBox="1"/>
          <p:nvPr/>
        </p:nvSpPr>
        <p:spPr>
          <a:xfrm>
            <a:off x="260250" y="1434425"/>
            <a:ext cx="8606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This is the official course evaluation conducted by the Centre for Teaching and Learning (CTL).</a:t>
            </a:r>
            <a:endParaRPr b="0" i="0" sz="1400" u="none" cap="none" strike="noStrike">
              <a:solidFill>
                <a:srgbClr val="000000"/>
              </a:solidFill>
              <a:latin typeface="Arial"/>
              <a:ea typeface="Arial"/>
              <a:cs typeface="Arial"/>
              <a:sym typeface="Arial"/>
            </a:endParaRPr>
          </a:p>
        </p:txBody>
      </p:sp>
      <p:sp>
        <p:nvSpPr>
          <p:cNvPr id="82" name="Google Shape;82;p14"/>
          <p:cNvSpPr txBox="1"/>
          <p:nvPr/>
        </p:nvSpPr>
        <p:spPr>
          <a:xfrm>
            <a:off x="260250" y="1967825"/>
            <a:ext cx="8606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It is totally anonymous. Please, take 10 minutes to fill out this important form.</a:t>
            </a:r>
            <a:endParaRPr b="0" i="0" sz="1400" u="none" cap="none" strike="noStrike">
              <a:solidFill>
                <a:srgbClr val="000000"/>
              </a:solidFill>
              <a:latin typeface="Arial"/>
              <a:ea typeface="Arial"/>
              <a:cs typeface="Arial"/>
              <a:sym typeface="Arial"/>
            </a:endParaRPr>
          </a:p>
        </p:txBody>
      </p:sp>
      <p:sp>
        <p:nvSpPr>
          <p:cNvPr id="83" name="Google Shape;83;p14"/>
          <p:cNvSpPr txBox="1"/>
          <p:nvPr/>
        </p:nvSpPr>
        <p:spPr>
          <a:xfrm>
            <a:off x="259575" y="2727725"/>
            <a:ext cx="123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Instructions:</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63" name="Shape 463"/>
        <p:cNvGrpSpPr/>
        <p:nvPr/>
      </p:nvGrpSpPr>
      <p:grpSpPr>
        <a:xfrm>
          <a:off x="0" y="0"/>
          <a:ext cx="0" cy="0"/>
          <a:chOff x="0" y="0"/>
          <a:chExt cx="0" cy="0"/>
        </a:xfrm>
      </p:grpSpPr>
      <p:sp>
        <p:nvSpPr>
          <p:cNvPr id="464" name="Google Shape;464;p3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GPT-2</a:t>
            </a:r>
            <a:endParaRPr sz="2600"/>
          </a:p>
        </p:txBody>
      </p:sp>
      <p:sp>
        <p:nvSpPr>
          <p:cNvPr id="465" name="Google Shape;465;p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466" name="Google Shape;466;p32"/>
          <p:cNvSpPr txBox="1"/>
          <p:nvPr/>
        </p:nvSpPr>
        <p:spPr>
          <a:xfrm>
            <a:off x="300400" y="1006000"/>
            <a:ext cx="8340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Any text is just encoded as a </a:t>
            </a:r>
            <a:r>
              <a:rPr b="1" i="0" lang="en-GB" sz="1400" u="none" cap="none" strike="noStrike">
                <a:solidFill>
                  <a:srgbClr val="000000"/>
                </a:solidFill>
                <a:latin typeface="Roboto"/>
                <a:ea typeface="Roboto"/>
                <a:cs typeface="Roboto"/>
                <a:sym typeface="Roboto"/>
              </a:rPr>
              <a:t>sequence of bits</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467" name="Google Shape;467;p32"/>
          <p:cNvSpPr txBox="1"/>
          <p:nvPr/>
        </p:nvSpPr>
        <p:spPr>
          <a:xfrm>
            <a:off x="259425" y="1575250"/>
            <a:ext cx="86340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For instance, Unicode UTF-8 encodes characters using a variable number of bytes (8 bits) ranging from 1 to 4. </a:t>
            </a:r>
            <a:endParaRPr b="0" i="0" sz="1400" u="none" cap="none" strike="noStrike">
              <a:solidFill>
                <a:srgbClr val="000000"/>
              </a:solidFill>
              <a:latin typeface="Roboto"/>
              <a:ea typeface="Roboto"/>
              <a:cs typeface="Roboto"/>
              <a:sym typeface="Roboto"/>
            </a:endParaRPr>
          </a:p>
        </p:txBody>
      </p:sp>
      <p:sp>
        <p:nvSpPr>
          <p:cNvPr id="468" name="Google Shape;468;p32"/>
          <p:cNvSpPr txBox="1"/>
          <p:nvPr/>
        </p:nvSpPr>
        <p:spPr>
          <a:xfrm>
            <a:off x="5679250" y="3197550"/>
            <a:ext cx="3393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Less common characters are encoded with a larger number of bytes (up to 4).</a:t>
            </a:r>
            <a:endParaRPr b="0" i="0" sz="1400" u="none" cap="none" strike="noStrike">
              <a:solidFill>
                <a:srgbClr val="000000"/>
              </a:solidFill>
              <a:latin typeface="Roboto"/>
              <a:ea typeface="Roboto"/>
              <a:cs typeface="Roboto"/>
              <a:sym typeface="Roboto"/>
            </a:endParaRPr>
          </a:p>
        </p:txBody>
      </p:sp>
      <p:pic>
        <p:nvPicPr>
          <p:cNvPr id="469" name="Google Shape;469;p32"/>
          <p:cNvPicPr preferRelativeResize="0"/>
          <p:nvPr/>
        </p:nvPicPr>
        <p:blipFill rotWithShape="1">
          <a:blip r:embed="rId3">
            <a:alphaModFix/>
          </a:blip>
          <a:srcRect b="0" l="0" r="0" t="0"/>
          <a:stretch/>
        </p:blipFill>
        <p:spPr>
          <a:xfrm>
            <a:off x="300400" y="2359900"/>
            <a:ext cx="4802126" cy="1188850"/>
          </a:xfrm>
          <a:prstGeom prst="rect">
            <a:avLst/>
          </a:prstGeom>
          <a:noFill/>
          <a:ln>
            <a:noFill/>
          </a:ln>
        </p:spPr>
      </p:pic>
      <p:cxnSp>
        <p:nvCxnSpPr>
          <p:cNvPr id="470" name="Google Shape;470;p32"/>
          <p:cNvCxnSpPr/>
          <p:nvPr/>
        </p:nvCxnSpPr>
        <p:spPr>
          <a:xfrm flipH="1" rot="10800000">
            <a:off x="5020550" y="2775475"/>
            <a:ext cx="512400" cy="6900"/>
          </a:xfrm>
          <a:prstGeom prst="straightConnector1">
            <a:avLst/>
          </a:prstGeom>
          <a:noFill/>
          <a:ln cap="flat" cmpd="sng" w="9525">
            <a:solidFill>
              <a:srgbClr val="DB4437"/>
            </a:solidFill>
            <a:prstDash val="solid"/>
            <a:round/>
            <a:headEnd len="sm" w="sm" type="none"/>
            <a:tailEnd len="med" w="med" type="triangle"/>
          </a:ln>
        </p:spPr>
      </p:cxnSp>
      <p:sp>
        <p:nvSpPr>
          <p:cNvPr id="471" name="Google Shape;471;p32"/>
          <p:cNvSpPr txBox="1"/>
          <p:nvPr/>
        </p:nvSpPr>
        <p:spPr>
          <a:xfrm>
            <a:off x="5669450" y="2493963"/>
            <a:ext cx="300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Common characters are encoded with 1 byte (8 bits).</a:t>
            </a:r>
            <a:endParaRPr b="0" i="0" sz="1400" u="none" cap="none" strike="noStrike">
              <a:solidFill>
                <a:srgbClr val="000000"/>
              </a:solidFill>
              <a:latin typeface="Arial"/>
              <a:ea typeface="Arial"/>
              <a:cs typeface="Arial"/>
              <a:sym typeface="Arial"/>
            </a:endParaRPr>
          </a:p>
        </p:txBody>
      </p:sp>
      <p:cxnSp>
        <p:nvCxnSpPr>
          <p:cNvPr id="472" name="Google Shape;472;p32"/>
          <p:cNvCxnSpPr/>
          <p:nvPr/>
        </p:nvCxnSpPr>
        <p:spPr>
          <a:xfrm>
            <a:off x="5050000" y="3197538"/>
            <a:ext cx="605700" cy="192900"/>
          </a:xfrm>
          <a:prstGeom prst="straightConnector1">
            <a:avLst/>
          </a:prstGeom>
          <a:noFill/>
          <a:ln cap="flat" cmpd="sng" w="9525">
            <a:solidFill>
              <a:srgbClr val="DB4437"/>
            </a:solidFill>
            <a:prstDash val="solid"/>
            <a:round/>
            <a:headEnd len="sm" w="sm" type="none"/>
            <a:tailEnd len="med" w="med" type="triangle"/>
          </a:ln>
        </p:spPr>
      </p:cxnSp>
      <p:sp>
        <p:nvSpPr>
          <p:cNvPr id="473" name="Google Shape;473;p32"/>
          <p:cNvSpPr txBox="1"/>
          <p:nvPr/>
        </p:nvSpPr>
        <p:spPr>
          <a:xfrm>
            <a:off x="300400" y="4197350"/>
            <a:ext cx="5061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UTF-8 is capable of encoding over 1 million characters.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77" name="Shape 477"/>
        <p:cNvGrpSpPr/>
        <p:nvPr/>
      </p:nvGrpSpPr>
      <p:grpSpPr>
        <a:xfrm>
          <a:off x="0" y="0"/>
          <a:ext cx="0" cy="0"/>
          <a:chOff x="0" y="0"/>
          <a:chExt cx="0" cy="0"/>
        </a:xfrm>
      </p:grpSpPr>
      <p:sp>
        <p:nvSpPr>
          <p:cNvPr id="478" name="Google Shape;478;p33"/>
          <p:cNvSpPr/>
          <p:nvPr/>
        </p:nvSpPr>
        <p:spPr>
          <a:xfrm>
            <a:off x="382525" y="3708900"/>
            <a:ext cx="8189700" cy="12483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33"/>
          <p:cNvSpPr/>
          <p:nvPr/>
        </p:nvSpPr>
        <p:spPr>
          <a:xfrm>
            <a:off x="382525" y="1657575"/>
            <a:ext cx="8189700" cy="12483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3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GPT-2</a:t>
            </a:r>
            <a:endParaRPr sz="2600"/>
          </a:p>
        </p:txBody>
      </p:sp>
      <p:sp>
        <p:nvSpPr>
          <p:cNvPr id="481" name="Google Shape;481;p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482" name="Google Shape;482;p33"/>
          <p:cNvPicPr preferRelativeResize="0"/>
          <p:nvPr/>
        </p:nvPicPr>
        <p:blipFill rotWithShape="1">
          <a:blip r:embed="rId3">
            <a:alphaModFix/>
          </a:blip>
          <a:srcRect b="0" l="0" r="0" t="0"/>
          <a:stretch/>
        </p:blipFill>
        <p:spPr>
          <a:xfrm>
            <a:off x="446375" y="932073"/>
            <a:ext cx="548700" cy="508460"/>
          </a:xfrm>
          <a:prstGeom prst="rect">
            <a:avLst/>
          </a:prstGeom>
          <a:noFill/>
          <a:ln>
            <a:noFill/>
          </a:ln>
        </p:spPr>
      </p:pic>
      <p:sp>
        <p:nvSpPr>
          <p:cNvPr id="483" name="Google Shape;483;p33"/>
          <p:cNvSpPr txBox="1"/>
          <p:nvPr/>
        </p:nvSpPr>
        <p:spPr>
          <a:xfrm>
            <a:off x="1228400" y="986200"/>
            <a:ext cx="3949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What about predicting one </a:t>
            </a:r>
            <a:r>
              <a:rPr b="0" i="1" lang="en-GB" sz="1400" u="sng" cap="none" strike="noStrike">
                <a:solidFill>
                  <a:srgbClr val="000000"/>
                </a:solidFill>
                <a:latin typeface="Roboto"/>
                <a:ea typeface="Roboto"/>
                <a:cs typeface="Roboto"/>
                <a:sym typeface="Roboto"/>
              </a:rPr>
              <a:t>bit</a:t>
            </a:r>
            <a:r>
              <a:rPr b="0" i="1" lang="en-GB" sz="1400" u="none" cap="none" strike="noStrike">
                <a:solidFill>
                  <a:srgbClr val="000000"/>
                </a:solidFill>
                <a:latin typeface="Roboto"/>
                <a:ea typeface="Roboto"/>
                <a:cs typeface="Roboto"/>
                <a:sym typeface="Roboto"/>
              </a:rPr>
              <a:t> at a time?</a:t>
            </a:r>
            <a:endParaRPr b="0" i="1" sz="1400" u="none" cap="none" strike="noStrike">
              <a:solidFill>
                <a:srgbClr val="000000"/>
              </a:solidFill>
              <a:latin typeface="Roboto"/>
              <a:ea typeface="Roboto"/>
              <a:cs typeface="Roboto"/>
              <a:sym typeface="Roboto"/>
            </a:endParaRPr>
          </a:p>
        </p:txBody>
      </p:sp>
      <p:sp>
        <p:nvSpPr>
          <p:cNvPr id="484" name="Google Shape;484;p33"/>
          <p:cNvSpPr txBox="1"/>
          <p:nvPr/>
        </p:nvSpPr>
        <p:spPr>
          <a:xfrm>
            <a:off x="478150" y="1664400"/>
            <a:ext cx="3838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In this case, the output space will be </a:t>
            </a:r>
            <a:r>
              <a:rPr b="1" i="0" lang="en-GB" sz="1400" u="none" cap="none" strike="noStrike">
                <a:solidFill>
                  <a:srgbClr val="000000"/>
                </a:solidFill>
                <a:latin typeface="Roboto"/>
                <a:ea typeface="Roboto"/>
                <a:cs typeface="Roboto"/>
                <a:sym typeface="Roboto"/>
              </a:rPr>
              <a:t>binary</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485" name="Google Shape;485;p33"/>
          <p:cNvSpPr txBox="1"/>
          <p:nvPr/>
        </p:nvSpPr>
        <p:spPr>
          <a:xfrm>
            <a:off x="478150" y="2121600"/>
            <a:ext cx="8121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The downside of this option is that it will result in very long time sequences, which can cause related computational problems (quadratic memory bottleneck of Transformers).</a:t>
            </a:r>
            <a:endParaRPr b="0" i="0" sz="1400" u="none" cap="none" strike="noStrike">
              <a:solidFill>
                <a:srgbClr val="000000"/>
              </a:solidFill>
              <a:latin typeface="Roboto"/>
              <a:ea typeface="Roboto"/>
              <a:cs typeface="Roboto"/>
              <a:sym typeface="Roboto"/>
            </a:endParaRPr>
          </a:p>
        </p:txBody>
      </p:sp>
      <p:pic>
        <p:nvPicPr>
          <p:cNvPr id="486" name="Google Shape;486;p33"/>
          <p:cNvPicPr preferRelativeResize="0"/>
          <p:nvPr/>
        </p:nvPicPr>
        <p:blipFill rotWithShape="1">
          <a:blip r:embed="rId3">
            <a:alphaModFix/>
          </a:blip>
          <a:srcRect b="0" l="0" r="0" t="0"/>
          <a:stretch/>
        </p:blipFill>
        <p:spPr>
          <a:xfrm>
            <a:off x="382525" y="3122923"/>
            <a:ext cx="548700" cy="508460"/>
          </a:xfrm>
          <a:prstGeom prst="rect">
            <a:avLst/>
          </a:prstGeom>
          <a:noFill/>
          <a:ln>
            <a:noFill/>
          </a:ln>
        </p:spPr>
      </p:pic>
      <p:sp>
        <p:nvSpPr>
          <p:cNvPr id="487" name="Google Shape;487;p33"/>
          <p:cNvSpPr txBox="1"/>
          <p:nvPr/>
        </p:nvSpPr>
        <p:spPr>
          <a:xfrm>
            <a:off x="1228400" y="3196000"/>
            <a:ext cx="4249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What about predicting one</a:t>
            </a:r>
            <a:r>
              <a:rPr b="0" i="1" lang="en-GB" sz="1400" u="sng" cap="none" strike="noStrike">
                <a:solidFill>
                  <a:srgbClr val="000000"/>
                </a:solidFill>
                <a:latin typeface="Roboto"/>
                <a:ea typeface="Roboto"/>
                <a:cs typeface="Roboto"/>
                <a:sym typeface="Roboto"/>
              </a:rPr>
              <a:t> byte</a:t>
            </a:r>
            <a:r>
              <a:rPr b="0" i="1" lang="en-GB" sz="1400" u="none" cap="none" strike="noStrike">
                <a:solidFill>
                  <a:srgbClr val="000000"/>
                </a:solidFill>
                <a:latin typeface="Roboto"/>
                <a:ea typeface="Roboto"/>
                <a:cs typeface="Roboto"/>
                <a:sym typeface="Roboto"/>
              </a:rPr>
              <a:t> at a time?</a:t>
            </a:r>
            <a:endParaRPr b="0" i="1" sz="1400" u="none" cap="none" strike="noStrike">
              <a:solidFill>
                <a:srgbClr val="000000"/>
              </a:solidFill>
              <a:latin typeface="Roboto"/>
              <a:ea typeface="Roboto"/>
              <a:cs typeface="Roboto"/>
              <a:sym typeface="Roboto"/>
            </a:endParaRPr>
          </a:p>
        </p:txBody>
      </p:sp>
      <p:sp>
        <p:nvSpPr>
          <p:cNvPr id="488" name="Google Shape;488;p33"/>
          <p:cNvSpPr txBox="1"/>
          <p:nvPr/>
        </p:nvSpPr>
        <p:spPr>
          <a:xfrm>
            <a:off x="478150" y="3645600"/>
            <a:ext cx="5054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In this case, the output space we will have</a:t>
            </a:r>
            <a:r>
              <a:rPr b="1" i="0" lang="en-GB" sz="1400" u="none" cap="none" strike="noStrike">
                <a:solidFill>
                  <a:srgbClr val="000000"/>
                </a:solidFill>
                <a:latin typeface="Roboto"/>
                <a:ea typeface="Roboto"/>
                <a:cs typeface="Roboto"/>
                <a:sym typeface="Roboto"/>
              </a:rPr>
              <a:t> </a:t>
            </a:r>
            <a:r>
              <a:rPr b="0" i="0" lang="en-GB" sz="1400" u="none" cap="none" strike="noStrike">
                <a:solidFill>
                  <a:srgbClr val="000000"/>
                </a:solidFill>
                <a:latin typeface="Roboto"/>
                <a:ea typeface="Roboto"/>
                <a:cs typeface="Roboto"/>
                <a:sym typeface="Roboto"/>
              </a:rPr>
              <a:t>2</a:t>
            </a:r>
            <a:r>
              <a:rPr b="0" baseline="30000" i="0" lang="en-GB" sz="1400" u="none" cap="none" strike="noStrike">
                <a:solidFill>
                  <a:srgbClr val="000000"/>
                </a:solidFill>
                <a:latin typeface="Roboto"/>
                <a:ea typeface="Roboto"/>
                <a:cs typeface="Roboto"/>
                <a:sym typeface="Roboto"/>
              </a:rPr>
              <a:t>8 </a:t>
            </a:r>
            <a:r>
              <a:rPr b="0" i="0" lang="en-GB" sz="1400" u="none" cap="none" strike="noStrike">
                <a:solidFill>
                  <a:srgbClr val="000000"/>
                </a:solidFill>
                <a:latin typeface="Roboto"/>
                <a:ea typeface="Roboto"/>
                <a:cs typeface="Roboto"/>
                <a:sym typeface="Roboto"/>
              </a:rPr>
              <a:t>=256 elements.</a:t>
            </a:r>
            <a:endParaRPr b="0" baseline="30000" i="0" sz="1400" u="none" cap="none" strike="noStrike">
              <a:solidFill>
                <a:srgbClr val="000000"/>
              </a:solidFill>
              <a:latin typeface="Roboto"/>
              <a:ea typeface="Roboto"/>
              <a:cs typeface="Roboto"/>
              <a:sym typeface="Roboto"/>
            </a:endParaRPr>
          </a:p>
        </p:txBody>
      </p:sp>
      <p:sp>
        <p:nvSpPr>
          <p:cNvPr id="489" name="Google Shape;489;p33"/>
          <p:cNvSpPr txBox="1"/>
          <p:nvPr/>
        </p:nvSpPr>
        <p:spPr>
          <a:xfrm>
            <a:off x="450750" y="4095200"/>
            <a:ext cx="8121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While using byte-level language models results in shorter sequences, they are still not as competitive as word-level language models.</a:t>
            </a:r>
            <a:endParaRPr b="0"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93" name="Shape 493"/>
        <p:cNvGrpSpPr/>
        <p:nvPr/>
      </p:nvGrpSpPr>
      <p:grpSpPr>
        <a:xfrm>
          <a:off x="0" y="0"/>
          <a:ext cx="0" cy="0"/>
          <a:chOff x="0" y="0"/>
          <a:chExt cx="0" cy="0"/>
        </a:xfrm>
      </p:grpSpPr>
      <p:sp>
        <p:nvSpPr>
          <p:cNvPr id="494" name="Google Shape;494;p3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GPT-2</a:t>
            </a:r>
            <a:endParaRPr sz="2600"/>
          </a:p>
        </p:txBody>
      </p:sp>
      <p:sp>
        <p:nvSpPr>
          <p:cNvPr id="495" name="Google Shape;495;p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496" name="Google Shape;496;p34"/>
          <p:cNvSpPr txBox="1"/>
          <p:nvPr/>
        </p:nvSpPr>
        <p:spPr>
          <a:xfrm>
            <a:off x="249550" y="880925"/>
            <a:ext cx="8340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solution adopted by GPT-2 is to use </a:t>
            </a:r>
            <a:r>
              <a:rPr b="1" i="0" lang="en-GB" sz="1400" u="none" cap="none" strike="noStrike">
                <a:solidFill>
                  <a:srgbClr val="000000"/>
                </a:solidFill>
                <a:latin typeface="Roboto"/>
                <a:ea typeface="Roboto"/>
                <a:cs typeface="Roboto"/>
                <a:sym typeface="Roboto"/>
              </a:rPr>
              <a:t>BPE</a:t>
            </a:r>
            <a:r>
              <a:rPr b="0" i="0" lang="en-GB" sz="1400" u="none" cap="none" strike="noStrike">
                <a:solidFill>
                  <a:srgbClr val="000000"/>
                </a:solidFill>
                <a:latin typeface="Roboto"/>
                <a:ea typeface="Roboto"/>
                <a:cs typeface="Roboto"/>
                <a:sym typeface="Roboto"/>
              </a:rPr>
              <a:t> on top of the</a:t>
            </a:r>
            <a:r>
              <a:rPr b="1" i="0" lang="en-GB" sz="1400" u="none" cap="none" strike="noStrike">
                <a:solidFill>
                  <a:srgbClr val="000000"/>
                </a:solidFill>
                <a:latin typeface="Roboto"/>
                <a:ea typeface="Roboto"/>
                <a:cs typeface="Roboto"/>
                <a:sym typeface="Roboto"/>
              </a:rPr>
              <a:t> byte sequence</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497" name="Google Shape;497;p34"/>
          <p:cNvSpPr txBox="1"/>
          <p:nvPr/>
        </p:nvSpPr>
        <p:spPr>
          <a:xfrm>
            <a:off x="249550" y="1490525"/>
            <a:ext cx="8340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authors chose to allocate 50k BPE tokens.</a:t>
            </a:r>
            <a:endParaRPr b="0" i="0" sz="1400" u="none" cap="none" strike="noStrike">
              <a:solidFill>
                <a:srgbClr val="000000"/>
              </a:solidFill>
              <a:latin typeface="Roboto"/>
              <a:ea typeface="Roboto"/>
              <a:cs typeface="Roboto"/>
              <a:sym typeface="Roboto"/>
            </a:endParaRPr>
          </a:p>
        </p:txBody>
      </p:sp>
      <p:sp>
        <p:nvSpPr>
          <p:cNvPr id="498" name="Google Shape;498;p34"/>
          <p:cNvSpPr txBox="1"/>
          <p:nvPr/>
        </p:nvSpPr>
        <p:spPr>
          <a:xfrm>
            <a:off x="220800" y="2062850"/>
            <a:ext cx="87024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This turned out to be a good balance between reducing the dimensionality of the output space and limiting the number of time steps.</a:t>
            </a:r>
            <a:endParaRPr b="0" i="0" sz="1400" u="none" cap="none" strike="noStrike">
              <a:solidFill>
                <a:srgbClr val="000000"/>
              </a:solidFill>
              <a:latin typeface="Arial"/>
              <a:ea typeface="Arial"/>
              <a:cs typeface="Arial"/>
              <a:sym typeface="Arial"/>
            </a:endParaRPr>
          </a:p>
        </p:txBody>
      </p:sp>
      <p:pic>
        <p:nvPicPr>
          <p:cNvPr id="499" name="Google Shape;499;p34"/>
          <p:cNvPicPr preferRelativeResize="0"/>
          <p:nvPr/>
        </p:nvPicPr>
        <p:blipFill>
          <a:blip r:embed="rId3">
            <a:alphaModFix/>
          </a:blip>
          <a:stretch>
            <a:fillRect/>
          </a:stretch>
        </p:blipFill>
        <p:spPr>
          <a:xfrm>
            <a:off x="2674125" y="2981125"/>
            <a:ext cx="2105025"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03" name="Shape 503"/>
        <p:cNvGrpSpPr/>
        <p:nvPr/>
      </p:nvGrpSpPr>
      <p:grpSpPr>
        <a:xfrm>
          <a:off x="0" y="0"/>
          <a:ext cx="0" cy="0"/>
          <a:chOff x="0" y="0"/>
          <a:chExt cx="0" cy="0"/>
        </a:xfrm>
      </p:grpSpPr>
      <p:sp>
        <p:nvSpPr>
          <p:cNvPr id="504" name="Google Shape;504;p3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GPT-3</a:t>
            </a:r>
            <a:endParaRPr sz="2600"/>
          </a:p>
        </p:txBody>
      </p:sp>
      <p:sp>
        <p:nvSpPr>
          <p:cNvPr id="505" name="Google Shape;505;p3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506" name="Google Shape;506;p35"/>
          <p:cNvSpPr txBox="1"/>
          <p:nvPr/>
        </p:nvSpPr>
        <p:spPr>
          <a:xfrm>
            <a:off x="249550" y="880925"/>
            <a:ext cx="83403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Building upon the success of GPT-2, they further scaled it up and subsequently released in June 2020 the famous </a:t>
            </a:r>
            <a:r>
              <a:rPr b="1" i="0" lang="en-GB" sz="1400" u="none" cap="none" strike="noStrike">
                <a:solidFill>
                  <a:srgbClr val="000000"/>
                </a:solidFill>
                <a:latin typeface="Roboto"/>
                <a:ea typeface="Roboto"/>
                <a:cs typeface="Roboto"/>
                <a:sym typeface="Roboto"/>
              </a:rPr>
              <a:t>GPT-3</a:t>
            </a:r>
            <a:r>
              <a:rPr b="0" i="0" lang="en-GB" sz="1400" u="none" cap="none" strike="noStrike">
                <a:solidFill>
                  <a:srgbClr val="000000"/>
                </a:solidFill>
                <a:latin typeface="Roboto"/>
                <a:ea typeface="Roboto"/>
                <a:cs typeface="Roboto"/>
                <a:sym typeface="Roboto"/>
              </a:rPr>
              <a:t> (see </a:t>
            </a:r>
            <a:r>
              <a:rPr b="0" i="0" lang="en-GB" sz="1400" u="sng" cap="none" strike="noStrike">
                <a:solidFill>
                  <a:schemeClr val="hlink"/>
                </a:solidFill>
                <a:latin typeface="Roboto"/>
                <a:ea typeface="Roboto"/>
                <a:cs typeface="Roboto"/>
                <a:sym typeface="Roboto"/>
                <a:hlinkClick r:id="rId3"/>
              </a:rPr>
              <a:t>paper</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graphicFrame>
        <p:nvGraphicFramePr>
          <p:cNvPr id="507" name="Google Shape;507;p35"/>
          <p:cNvGraphicFramePr/>
          <p:nvPr/>
        </p:nvGraphicFramePr>
        <p:xfrm>
          <a:off x="821125" y="1656200"/>
          <a:ext cx="3000000" cy="3000000"/>
        </p:xfrm>
        <a:graphic>
          <a:graphicData uri="http://schemas.openxmlformats.org/drawingml/2006/table">
            <a:tbl>
              <a:tblPr>
                <a:noFill/>
                <a:tableStyleId>{265CBB70-D6D5-47CB-8162-090CD4205002}</a:tableStyleId>
              </a:tblPr>
              <a:tblGrid>
                <a:gridCol w="784300"/>
                <a:gridCol w="1225975"/>
                <a:gridCol w="2216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t>Model</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t>Parameters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t>Training Data</a:t>
                      </a:r>
                      <a:endParaRPr b="1"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t>GPT-1</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t>0.120 B</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t>BookCorps: 4.5 GB </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t>GPT-2</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t>1.5 B</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t>WebText: 40 GB </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t>GPT-3</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t>175 B</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t>Plaintext: 570 GB </a:t>
                      </a:r>
                      <a:endParaRPr sz="1400" u="none" cap="none" strike="noStrike"/>
                    </a:p>
                  </a:txBody>
                  <a:tcPr marT="91425" marB="91425" marR="91425" marL="91425"/>
                </a:tc>
              </a:tr>
            </a:tbl>
          </a:graphicData>
        </a:graphic>
      </p:graphicFrame>
      <p:sp>
        <p:nvSpPr>
          <p:cNvPr id="508" name="Google Shape;508;p35"/>
          <p:cNvSpPr/>
          <p:nvPr/>
        </p:nvSpPr>
        <p:spPr>
          <a:xfrm>
            <a:off x="2342925" y="2251250"/>
            <a:ext cx="157200" cy="450900"/>
          </a:xfrm>
          <a:prstGeom prst="curvedLeftArrow">
            <a:avLst>
              <a:gd fmla="val 25000" name="adj1"/>
              <a:gd fmla="val 50000" name="adj2"/>
              <a:gd fmla="val 25000" name="adj3"/>
            </a:avLst>
          </a:prstGeom>
          <a:solidFill>
            <a:srgbClr val="DB443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35"/>
          <p:cNvSpPr txBox="1"/>
          <p:nvPr/>
        </p:nvSpPr>
        <p:spPr>
          <a:xfrm>
            <a:off x="2404400" y="2153025"/>
            <a:ext cx="5487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FF0000"/>
                </a:solidFill>
                <a:latin typeface="Roboto"/>
                <a:ea typeface="Roboto"/>
                <a:cs typeface="Roboto"/>
                <a:sym typeface="Roboto"/>
              </a:rPr>
              <a:t>x 12.5</a:t>
            </a:r>
            <a:endParaRPr b="0" i="0" sz="900" u="none" cap="none" strike="noStrike">
              <a:solidFill>
                <a:srgbClr val="FF0000"/>
              </a:solidFill>
              <a:latin typeface="Roboto"/>
              <a:ea typeface="Roboto"/>
              <a:cs typeface="Roboto"/>
              <a:sym typeface="Roboto"/>
            </a:endParaRPr>
          </a:p>
        </p:txBody>
      </p:sp>
      <p:sp>
        <p:nvSpPr>
          <p:cNvPr id="510" name="Google Shape;510;p35"/>
          <p:cNvSpPr/>
          <p:nvPr/>
        </p:nvSpPr>
        <p:spPr>
          <a:xfrm>
            <a:off x="4493400" y="2280700"/>
            <a:ext cx="157200" cy="450900"/>
          </a:xfrm>
          <a:prstGeom prst="curvedLeftArrow">
            <a:avLst>
              <a:gd fmla="val 25000" name="adj1"/>
              <a:gd fmla="val 50000" name="adj2"/>
              <a:gd fmla="val 25000" name="adj3"/>
            </a:avLst>
          </a:prstGeom>
          <a:solidFill>
            <a:srgbClr val="DB443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35"/>
          <p:cNvSpPr txBox="1"/>
          <p:nvPr/>
        </p:nvSpPr>
        <p:spPr>
          <a:xfrm>
            <a:off x="4572000" y="2153025"/>
            <a:ext cx="5487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FF0000"/>
                </a:solidFill>
                <a:latin typeface="Roboto"/>
                <a:ea typeface="Roboto"/>
                <a:cs typeface="Roboto"/>
                <a:sym typeface="Roboto"/>
              </a:rPr>
              <a:t>x 8.8</a:t>
            </a:r>
            <a:endParaRPr b="0" i="0" sz="900" u="none" cap="none" strike="noStrike">
              <a:solidFill>
                <a:srgbClr val="FF0000"/>
              </a:solidFill>
              <a:latin typeface="Roboto"/>
              <a:ea typeface="Roboto"/>
              <a:cs typeface="Roboto"/>
              <a:sym typeface="Roboto"/>
            </a:endParaRPr>
          </a:p>
        </p:txBody>
      </p:sp>
      <p:sp>
        <p:nvSpPr>
          <p:cNvPr id="512" name="Google Shape;512;p35"/>
          <p:cNvSpPr/>
          <p:nvPr/>
        </p:nvSpPr>
        <p:spPr>
          <a:xfrm>
            <a:off x="2342925" y="2708450"/>
            <a:ext cx="157200" cy="450900"/>
          </a:xfrm>
          <a:prstGeom prst="curvedLeftArrow">
            <a:avLst>
              <a:gd fmla="val 25000" name="adj1"/>
              <a:gd fmla="val 50000" name="adj2"/>
              <a:gd fmla="val 25000" name="adj3"/>
            </a:avLst>
          </a:prstGeom>
          <a:solidFill>
            <a:srgbClr val="DB443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35"/>
          <p:cNvSpPr txBox="1"/>
          <p:nvPr/>
        </p:nvSpPr>
        <p:spPr>
          <a:xfrm>
            <a:off x="2480600" y="2762625"/>
            <a:ext cx="5487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FF0000"/>
                </a:solidFill>
                <a:latin typeface="Roboto"/>
                <a:ea typeface="Roboto"/>
                <a:cs typeface="Roboto"/>
                <a:sym typeface="Roboto"/>
              </a:rPr>
              <a:t>x 116</a:t>
            </a:r>
            <a:endParaRPr b="0" i="0" sz="900" u="none" cap="none" strike="noStrike">
              <a:solidFill>
                <a:srgbClr val="FF0000"/>
              </a:solidFill>
              <a:latin typeface="Roboto"/>
              <a:ea typeface="Roboto"/>
              <a:cs typeface="Roboto"/>
              <a:sym typeface="Roboto"/>
            </a:endParaRPr>
          </a:p>
        </p:txBody>
      </p:sp>
      <p:sp>
        <p:nvSpPr>
          <p:cNvPr id="514" name="Google Shape;514;p35"/>
          <p:cNvSpPr/>
          <p:nvPr/>
        </p:nvSpPr>
        <p:spPr>
          <a:xfrm>
            <a:off x="4432950" y="2731600"/>
            <a:ext cx="157200" cy="450900"/>
          </a:xfrm>
          <a:prstGeom prst="curvedLeftArrow">
            <a:avLst>
              <a:gd fmla="val 25000" name="adj1"/>
              <a:gd fmla="val 50000" name="adj2"/>
              <a:gd fmla="val 25000" name="adj3"/>
            </a:avLst>
          </a:prstGeom>
          <a:solidFill>
            <a:srgbClr val="DB443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35"/>
          <p:cNvSpPr txBox="1"/>
          <p:nvPr/>
        </p:nvSpPr>
        <p:spPr>
          <a:xfrm>
            <a:off x="4572000" y="2686425"/>
            <a:ext cx="5487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FF0000"/>
                </a:solidFill>
                <a:latin typeface="Roboto"/>
                <a:ea typeface="Roboto"/>
                <a:cs typeface="Roboto"/>
                <a:sym typeface="Roboto"/>
              </a:rPr>
              <a:t>x 14</a:t>
            </a:r>
            <a:endParaRPr b="0" i="0" sz="900" u="none" cap="none" strike="noStrike">
              <a:solidFill>
                <a:srgbClr val="FF0000"/>
              </a:solidFill>
              <a:latin typeface="Roboto"/>
              <a:ea typeface="Roboto"/>
              <a:cs typeface="Roboto"/>
              <a:sym typeface="Roboto"/>
            </a:endParaRPr>
          </a:p>
        </p:txBody>
      </p:sp>
      <p:pic>
        <p:nvPicPr>
          <p:cNvPr id="516" name="Google Shape;516;p35"/>
          <p:cNvPicPr preferRelativeResize="0"/>
          <p:nvPr/>
        </p:nvPicPr>
        <p:blipFill rotWithShape="1">
          <a:blip r:embed="rId4">
            <a:alphaModFix/>
          </a:blip>
          <a:srcRect b="0" l="0" r="0" t="0"/>
          <a:stretch/>
        </p:blipFill>
        <p:spPr>
          <a:xfrm>
            <a:off x="5341375" y="1656197"/>
            <a:ext cx="2700824" cy="1519200"/>
          </a:xfrm>
          <a:prstGeom prst="rect">
            <a:avLst/>
          </a:prstGeom>
          <a:noFill/>
          <a:ln>
            <a:noFill/>
          </a:ln>
        </p:spPr>
      </p:pic>
      <p:sp>
        <p:nvSpPr>
          <p:cNvPr id="517" name="Google Shape;517;p35"/>
          <p:cNvSpPr txBox="1"/>
          <p:nvPr/>
        </p:nvSpPr>
        <p:spPr>
          <a:xfrm>
            <a:off x="249550" y="3547925"/>
            <a:ext cx="83403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basic model is the same as GPT2,  just </a:t>
            </a:r>
            <a:r>
              <a:rPr b="1" i="0" lang="en-GB" sz="1400" u="none" cap="none" strike="noStrike">
                <a:solidFill>
                  <a:srgbClr val="000000"/>
                </a:solidFill>
                <a:latin typeface="Roboto"/>
                <a:ea typeface="Roboto"/>
                <a:cs typeface="Roboto"/>
                <a:sym typeface="Roboto"/>
              </a:rPr>
              <a:t>massively scaled up</a:t>
            </a:r>
            <a:r>
              <a:rPr b="0" i="0" lang="en-GB" sz="1400" u="none" cap="none" strike="noStrike">
                <a:solidFill>
                  <a:srgbClr val="000000"/>
                </a:solidFill>
                <a:latin typeface="Roboto"/>
                <a:ea typeface="Roboto"/>
                <a:cs typeface="Roboto"/>
                <a:sym typeface="Roboto"/>
              </a:rPr>
              <a:t> (x116 more parameters and x14 more data).</a:t>
            </a:r>
            <a:endParaRPr b="0"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21" name="Shape 521"/>
        <p:cNvGrpSpPr/>
        <p:nvPr/>
      </p:nvGrpSpPr>
      <p:grpSpPr>
        <a:xfrm>
          <a:off x="0" y="0"/>
          <a:ext cx="0" cy="0"/>
          <a:chOff x="0" y="0"/>
          <a:chExt cx="0" cy="0"/>
        </a:xfrm>
      </p:grpSpPr>
      <p:sp>
        <p:nvSpPr>
          <p:cNvPr id="522" name="Google Shape;522;p3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GPT-3</a:t>
            </a:r>
            <a:endParaRPr sz="2600"/>
          </a:p>
        </p:txBody>
      </p:sp>
      <p:sp>
        <p:nvSpPr>
          <p:cNvPr id="523" name="Google Shape;523;p3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524" name="Google Shape;524;p36"/>
          <p:cNvSpPr txBox="1"/>
          <p:nvPr/>
        </p:nvSpPr>
        <p:spPr>
          <a:xfrm>
            <a:off x="249550" y="880925"/>
            <a:ext cx="6390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GPT-3 is trained on different large datasets with the following proportion:</a:t>
            </a:r>
            <a:endParaRPr b="0" i="0" sz="1400" u="none" cap="none" strike="noStrike">
              <a:solidFill>
                <a:srgbClr val="000000"/>
              </a:solidFill>
              <a:latin typeface="Roboto"/>
              <a:ea typeface="Roboto"/>
              <a:cs typeface="Roboto"/>
              <a:sym typeface="Roboto"/>
            </a:endParaRPr>
          </a:p>
        </p:txBody>
      </p:sp>
      <p:pic>
        <p:nvPicPr>
          <p:cNvPr id="525" name="Google Shape;525;p36"/>
          <p:cNvPicPr preferRelativeResize="0"/>
          <p:nvPr/>
        </p:nvPicPr>
        <p:blipFill rotWithShape="1">
          <a:blip r:embed="rId3">
            <a:alphaModFix/>
          </a:blip>
          <a:srcRect b="0" l="0" r="0" t="0"/>
          <a:stretch/>
        </p:blipFill>
        <p:spPr>
          <a:xfrm>
            <a:off x="426675" y="1535838"/>
            <a:ext cx="4304400" cy="2376625"/>
          </a:xfrm>
          <a:prstGeom prst="rect">
            <a:avLst/>
          </a:prstGeom>
          <a:noFill/>
          <a:ln>
            <a:noFill/>
          </a:ln>
        </p:spPr>
      </p:pic>
      <p:cxnSp>
        <p:nvCxnSpPr>
          <p:cNvPr id="526" name="Google Shape;526;p36"/>
          <p:cNvCxnSpPr/>
          <p:nvPr/>
        </p:nvCxnSpPr>
        <p:spPr>
          <a:xfrm>
            <a:off x="4571850" y="2483925"/>
            <a:ext cx="744600" cy="0"/>
          </a:xfrm>
          <a:prstGeom prst="straightConnector1">
            <a:avLst/>
          </a:prstGeom>
          <a:noFill/>
          <a:ln cap="flat" cmpd="sng" w="9525">
            <a:solidFill>
              <a:schemeClr val="accent3"/>
            </a:solidFill>
            <a:prstDash val="solid"/>
            <a:round/>
            <a:headEnd len="sm" w="sm" type="none"/>
            <a:tailEnd len="med" w="med" type="triangle"/>
          </a:ln>
        </p:spPr>
      </p:cxnSp>
      <p:sp>
        <p:nvSpPr>
          <p:cNvPr id="527" name="Google Shape;527;p36"/>
          <p:cNvSpPr txBox="1"/>
          <p:nvPr/>
        </p:nvSpPr>
        <p:spPr>
          <a:xfrm>
            <a:off x="5514475" y="2149225"/>
            <a:ext cx="32652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As mentioned, this corpus contains low-quality data.</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They used a filtered a version of CommonCrawl based on similarity to a range of high-quality reference</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corpora.</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31" name="Shape 531"/>
        <p:cNvGrpSpPr/>
        <p:nvPr/>
      </p:nvGrpSpPr>
      <p:grpSpPr>
        <a:xfrm>
          <a:off x="0" y="0"/>
          <a:ext cx="0" cy="0"/>
          <a:chOff x="0" y="0"/>
          <a:chExt cx="0" cy="0"/>
        </a:xfrm>
      </p:grpSpPr>
      <p:sp>
        <p:nvSpPr>
          <p:cNvPr id="532" name="Google Shape;532;p3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GPT-3</a:t>
            </a:r>
            <a:endParaRPr sz="2600"/>
          </a:p>
        </p:txBody>
      </p:sp>
      <p:sp>
        <p:nvSpPr>
          <p:cNvPr id="533" name="Google Shape;533;p3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534" name="Google Shape;534;p37"/>
          <p:cNvSpPr txBox="1"/>
          <p:nvPr/>
        </p:nvSpPr>
        <p:spPr>
          <a:xfrm>
            <a:off x="249550" y="880925"/>
            <a:ext cx="6390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Similarly to GPT-2, models of different sizes are tested:</a:t>
            </a:r>
            <a:endParaRPr b="0" i="0" sz="1400" u="none" cap="none" strike="noStrike">
              <a:solidFill>
                <a:srgbClr val="000000"/>
              </a:solidFill>
              <a:latin typeface="Roboto"/>
              <a:ea typeface="Roboto"/>
              <a:cs typeface="Roboto"/>
              <a:sym typeface="Roboto"/>
            </a:endParaRPr>
          </a:p>
        </p:txBody>
      </p:sp>
      <p:pic>
        <p:nvPicPr>
          <p:cNvPr id="535" name="Google Shape;535;p37"/>
          <p:cNvPicPr preferRelativeResize="0"/>
          <p:nvPr/>
        </p:nvPicPr>
        <p:blipFill rotWithShape="1">
          <a:blip r:embed="rId3">
            <a:alphaModFix/>
          </a:blip>
          <a:srcRect b="0" l="0" r="0" t="0"/>
          <a:stretch/>
        </p:blipFill>
        <p:spPr>
          <a:xfrm>
            <a:off x="98250" y="1413000"/>
            <a:ext cx="8839203" cy="28769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39" name="Shape 539"/>
        <p:cNvGrpSpPr/>
        <p:nvPr/>
      </p:nvGrpSpPr>
      <p:grpSpPr>
        <a:xfrm>
          <a:off x="0" y="0"/>
          <a:ext cx="0" cy="0"/>
          <a:chOff x="0" y="0"/>
          <a:chExt cx="0" cy="0"/>
        </a:xfrm>
      </p:grpSpPr>
      <p:sp>
        <p:nvSpPr>
          <p:cNvPr id="540" name="Google Shape;540;p38"/>
          <p:cNvSpPr/>
          <p:nvPr/>
        </p:nvSpPr>
        <p:spPr>
          <a:xfrm>
            <a:off x="327875" y="2930500"/>
            <a:ext cx="6183600" cy="2006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3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GPT-3</a:t>
            </a:r>
            <a:endParaRPr sz="2600"/>
          </a:p>
        </p:txBody>
      </p:sp>
      <p:sp>
        <p:nvSpPr>
          <p:cNvPr id="542" name="Google Shape;542;p3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543" name="Google Shape;543;p38"/>
          <p:cNvSpPr txBox="1"/>
          <p:nvPr/>
        </p:nvSpPr>
        <p:spPr>
          <a:xfrm>
            <a:off x="249550" y="880925"/>
            <a:ext cx="6390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Training this model required massive computing and engineering efforts:</a:t>
            </a:r>
            <a:endParaRPr b="0" i="0" sz="1400" u="none" cap="none" strike="noStrike">
              <a:solidFill>
                <a:srgbClr val="000000"/>
              </a:solidFill>
              <a:latin typeface="Roboto"/>
              <a:ea typeface="Roboto"/>
              <a:cs typeface="Roboto"/>
              <a:sym typeface="Roboto"/>
            </a:endParaRPr>
          </a:p>
        </p:txBody>
      </p:sp>
      <p:sp>
        <p:nvSpPr>
          <p:cNvPr id="544" name="Google Shape;544;p38"/>
          <p:cNvSpPr txBox="1"/>
          <p:nvPr/>
        </p:nvSpPr>
        <p:spPr>
          <a:xfrm>
            <a:off x="268050" y="1543000"/>
            <a:ext cx="86079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 larger model is trained using mixture of </a:t>
            </a:r>
            <a:r>
              <a:rPr b="1" i="0" lang="en-GB" sz="1400" u="none" cap="none" strike="noStrike">
                <a:solidFill>
                  <a:srgbClr val="000000"/>
                </a:solidFill>
                <a:latin typeface="Arial"/>
                <a:ea typeface="Arial"/>
                <a:cs typeface="Arial"/>
                <a:sym typeface="Arial"/>
              </a:rPr>
              <a:t>model parallelism</a:t>
            </a:r>
            <a:r>
              <a:rPr b="0" i="0" lang="en-GB" sz="1400" u="none" cap="none" strike="noStrike">
                <a:solidFill>
                  <a:srgbClr val="000000"/>
                </a:solidFill>
                <a:latin typeface="Arial"/>
                <a:ea typeface="Arial"/>
                <a:cs typeface="Arial"/>
                <a:sym typeface="Arial"/>
              </a:rPr>
              <a:t> within each matrix multiply and model parallelism across the layers of the network. </a:t>
            </a:r>
            <a:endParaRPr b="0" i="0" sz="1400" u="none" cap="none" strike="noStrike">
              <a:solidFill>
                <a:srgbClr val="000000"/>
              </a:solidFill>
              <a:latin typeface="Arial"/>
              <a:ea typeface="Arial"/>
              <a:cs typeface="Arial"/>
              <a:sym typeface="Arial"/>
            </a:endParaRPr>
          </a:p>
        </p:txBody>
      </p:sp>
      <p:sp>
        <p:nvSpPr>
          <p:cNvPr id="545" name="Google Shape;545;p38"/>
          <p:cNvSpPr txBox="1"/>
          <p:nvPr/>
        </p:nvSpPr>
        <p:spPr>
          <a:xfrm>
            <a:off x="249550" y="2268075"/>
            <a:ext cx="8005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All models were trained on V100 GPUs available in the Microsoft Azure Cluster.</a:t>
            </a:r>
            <a:endParaRPr b="0" i="0" sz="1400" u="none" cap="none" strike="noStrike">
              <a:solidFill>
                <a:srgbClr val="000000"/>
              </a:solidFill>
              <a:latin typeface="Arial"/>
              <a:ea typeface="Arial"/>
              <a:cs typeface="Arial"/>
              <a:sym typeface="Arial"/>
            </a:endParaRPr>
          </a:p>
        </p:txBody>
      </p:sp>
      <p:sp>
        <p:nvSpPr>
          <p:cNvPr id="546" name="Google Shape;546;p38"/>
          <p:cNvSpPr txBox="1"/>
          <p:nvPr/>
        </p:nvSpPr>
        <p:spPr>
          <a:xfrm>
            <a:off x="249550" y="2930150"/>
            <a:ext cx="56079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It would take </a:t>
            </a:r>
            <a:r>
              <a:rPr b="1" i="0" lang="en-GB" sz="1400" u="none" cap="none" strike="noStrike">
                <a:solidFill>
                  <a:srgbClr val="000000"/>
                </a:solidFill>
                <a:latin typeface="Arial"/>
                <a:ea typeface="Arial"/>
                <a:cs typeface="Arial"/>
                <a:sym typeface="Arial"/>
              </a:rPr>
              <a:t>355 years</a:t>
            </a:r>
            <a:r>
              <a:rPr b="0" i="0" lang="en-GB" sz="1400" u="none" cap="none" strike="noStrike">
                <a:solidFill>
                  <a:srgbClr val="000000"/>
                </a:solidFill>
                <a:latin typeface="Arial"/>
                <a:ea typeface="Arial"/>
                <a:cs typeface="Arial"/>
                <a:sym typeface="Arial"/>
              </a:rPr>
              <a:t> to train GPT-3 on a single NVIDIA Tesla V100 GPU.</a:t>
            </a:r>
            <a:endParaRPr b="0" i="0" sz="1400" u="none" cap="none" strike="noStrike">
              <a:solidFill>
                <a:srgbClr val="000000"/>
              </a:solidFill>
              <a:latin typeface="Arial"/>
              <a:ea typeface="Arial"/>
              <a:cs typeface="Arial"/>
              <a:sym typeface="Arial"/>
            </a:endParaRPr>
          </a:p>
        </p:txBody>
      </p:sp>
      <p:pic>
        <p:nvPicPr>
          <p:cNvPr id="547" name="Google Shape;547;p38"/>
          <p:cNvPicPr preferRelativeResize="0"/>
          <p:nvPr/>
        </p:nvPicPr>
        <p:blipFill rotWithShape="1">
          <a:blip r:embed="rId3">
            <a:alphaModFix/>
          </a:blip>
          <a:srcRect b="0" l="0" r="0" t="0"/>
          <a:stretch/>
        </p:blipFill>
        <p:spPr>
          <a:xfrm>
            <a:off x="6724875" y="3043050"/>
            <a:ext cx="1585250" cy="1585250"/>
          </a:xfrm>
          <a:prstGeom prst="rect">
            <a:avLst/>
          </a:prstGeom>
          <a:noFill/>
          <a:ln>
            <a:noFill/>
          </a:ln>
        </p:spPr>
      </p:pic>
      <p:sp>
        <p:nvSpPr>
          <p:cNvPr id="548" name="Google Shape;548;p38"/>
          <p:cNvSpPr txBox="1"/>
          <p:nvPr/>
        </p:nvSpPr>
        <p:spPr>
          <a:xfrm>
            <a:off x="268050" y="3611300"/>
            <a:ext cx="52188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 estimated cost to train GPT-3 is around </a:t>
            </a:r>
            <a:r>
              <a:rPr b="1" i="0" lang="en-GB" sz="1400" u="none" cap="none" strike="noStrike">
                <a:solidFill>
                  <a:srgbClr val="000000"/>
                </a:solidFill>
                <a:latin typeface="Arial"/>
                <a:ea typeface="Arial"/>
                <a:cs typeface="Arial"/>
                <a:sym typeface="Arial"/>
              </a:rPr>
              <a:t>$5M</a:t>
            </a:r>
            <a:r>
              <a:rPr b="0" i="0" lang="en-GB" sz="1400" u="none" cap="none" strike="noStrike">
                <a:solidFill>
                  <a:srgbClr val="000000"/>
                </a:solidFill>
                <a:latin typeface="Arial"/>
                <a:ea typeface="Arial"/>
                <a:cs typeface="Arial"/>
                <a:sym typeface="Arial"/>
              </a:rPr>
              <a:t> (only considering computational resources).</a:t>
            </a:r>
            <a:endParaRPr b="0" i="0" sz="1400" u="none" cap="none" strike="noStrike">
              <a:solidFill>
                <a:srgbClr val="000000"/>
              </a:solidFill>
              <a:latin typeface="Arial"/>
              <a:ea typeface="Arial"/>
              <a:cs typeface="Arial"/>
              <a:sym typeface="Arial"/>
            </a:endParaRPr>
          </a:p>
        </p:txBody>
      </p:sp>
      <p:sp>
        <p:nvSpPr>
          <p:cNvPr id="549" name="Google Shape;549;p38"/>
          <p:cNvSpPr txBox="1"/>
          <p:nvPr/>
        </p:nvSpPr>
        <p:spPr>
          <a:xfrm>
            <a:off x="268150" y="4292450"/>
            <a:ext cx="6243300" cy="6480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120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Using 1,024x A100 GPUs, researchers calculated that OpenAI could have trained GPT-3 in as little as 34 days.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53" name="Shape 553"/>
        <p:cNvGrpSpPr/>
        <p:nvPr/>
      </p:nvGrpSpPr>
      <p:grpSpPr>
        <a:xfrm>
          <a:off x="0" y="0"/>
          <a:ext cx="0" cy="0"/>
          <a:chOff x="0" y="0"/>
          <a:chExt cx="0" cy="0"/>
        </a:xfrm>
      </p:grpSpPr>
      <p:sp>
        <p:nvSpPr>
          <p:cNvPr id="554" name="Google Shape;554;p3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GPT-3</a:t>
            </a:r>
            <a:endParaRPr sz="2600"/>
          </a:p>
        </p:txBody>
      </p:sp>
      <p:sp>
        <p:nvSpPr>
          <p:cNvPr id="555" name="Google Shape;555;p3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556" name="Google Shape;556;p39"/>
          <p:cNvSpPr txBox="1"/>
          <p:nvPr/>
        </p:nvSpPr>
        <p:spPr>
          <a:xfrm>
            <a:off x="249550" y="880925"/>
            <a:ext cx="28311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Scaling is very rewarding:</a:t>
            </a:r>
            <a:endParaRPr b="0" i="0" sz="1400" u="none" cap="none" strike="noStrike">
              <a:solidFill>
                <a:srgbClr val="000000"/>
              </a:solidFill>
              <a:latin typeface="Roboto"/>
              <a:ea typeface="Roboto"/>
              <a:cs typeface="Roboto"/>
              <a:sym typeface="Roboto"/>
            </a:endParaRPr>
          </a:p>
        </p:txBody>
      </p:sp>
      <p:pic>
        <p:nvPicPr>
          <p:cNvPr id="557" name="Google Shape;557;p39"/>
          <p:cNvPicPr preferRelativeResize="0"/>
          <p:nvPr/>
        </p:nvPicPr>
        <p:blipFill rotWithShape="1">
          <a:blip r:embed="rId3">
            <a:alphaModFix/>
          </a:blip>
          <a:srcRect b="0" l="0" r="0" t="0"/>
          <a:stretch/>
        </p:blipFill>
        <p:spPr>
          <a:xfrm>
            <a:off x="295875" y="1331025"/>
            <a:ext cx="4991075" cy="3155150"/>
          </a:xfrm>
          <a:prstGeom prst="rect">
            <a:avLst/>
          </a:prstGeom>
          <a:noFill/>
          <a:ln>
            <a:noFill/>
          </a:ln>
        </p:spPr>
      </p:pic>
      <p:sp>
        <p:nvSpPr>
          <p:cNvPr id="558" name="Google Shape;558;p39"/>
          <p:cNvSpPr txBox="1"/>
          <p:nvPr/>
        </p:nvSpPr>
        <p:spPr>
          <a:xfrm>
            <a:off x="473475" y="4536075"/>
            <a:ext cx="53736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Average performance computed on 44 popular NLP benchmarks.</a:t>
            </a:r>
            <a:endParaRPr b="1" i="0" sz="1100" u="none" cap="none" strike="noStrike">
              <a:solidFill>
                <a:srgbClr val="000000"/>
              </a:solidFill>
              <a:latin typeface="Roboto"/>
              <a:ea typeface="Roboto"/>
              <a:cs typeface="Roboto"/>
              <a:sym typeface="Roboto"/>
            </a:endParaRPr>
          </a:p>
        </p:txBody>
      </p:sp>
      <p:pic>
        <p:nvPicPr>
          <p:cNvPr id="559" name="Google Shape;559;p39"/>
          <p:cNvPicPr preferRelativeResize="0"/>
          <p:nvPr/>
        </p:nvPicPr>
        <p:blipFill rotWithShape="1">
          <a:blip r:embed="rId4">
            <a:alphaModFix/>
          </a:blip>
          <a:srcRect b="0" l="0" r="0" t="0"/>
          <a:stretch/>
        </p:blipFill>
        <p:spPr>
          <a:xfrm>
            <a:off x="5533050" y="818375"/>
            <a:ext cx="2762400" cy="1182575"/>
          </a:xfrm>
          <a:prstGeom prst="rect">
            <a:avLst/>
          </a:prstGeom>
          <a:noFill/>
          <a:ln>
            <a:noFill/>
          </a:ln>
        </p:spPr>
      </p:pic>
      <p:pic>
        <p:nvPicPr>
          <p:cNvPr id="560" name="Google Shape;560;p39"/>
          <p:cNvPicPr preferRelativeResize="0"/>
          <p:nvPr/>
        </p:nvPicPr>
        <p:blipFill rotWithShape="1">
          <a:blip r:embed="rId5">
            <a:alphaModFix/>
          </a:blip>
          <a:srcRect b="0" l="0" r="0" t="0"/>
          <a:stretch/>
        </p:blipFill>
        <p:spPr>
          <a:xfrm>
            <a:off x="5602325" y="2117050"/>
            <a:ext cx="2569206" cy="1248275"/>
          </a:xfrm>
          <a:prstGeom prst="rect">
            <a:avLst/>
          </a:prstGeom>
          <a:noFill/>
          <a:ln>
            <a:noFill/>
          </a:ln>
        </p:spPr>
      </p:pic>
      <p:pic>
        <p:nvPicPr>
          <p:cNvPr id="561" name="Google Shape;561;p39"/>
          <p:cNvPicPr preferRelativeResize="0"/>
          <p:nvPr/>
        </p:nvPicPr>
        <p:blipFill rotWithShape="1">
          <a:blip r:embed="rId6">
            <a:alphaModFix/>
          </a:blip>
          <a:srcRect b="0" l="0" r="0" t="0"/>
          <a:stretch/>
        </p:blipFill>
        <p:spPr>
          <a:xfrm>
            <a:off x="5603400" y="3481425"/>
            <a:ext cx="2603699" cy="1604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65" name="Shape 565"/>
        <p:cNvGrpSpPr/>
        <p:nvPr/>
      </p:nvGrpSpPr>
      <p:grpSpPr>
        <a:xfrm>
          <a:off x="0" y="0"/>
          <a:ext cx="0" cy="0"/>
          <a:chOff x="0" y="0"/>
          <a:chExt cx="0" cy="0"/>
        </a:xfrm>
      </p:grpSpPr>
      <p:sp>
        <p:nvSpPr>
          <p:cNvPr id="566" name="Google Shape;566;p4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GPT-3.5</a:t>
            </a:r>
            <a:endParaRPr sz="2600"/>
          </a:p>
        </p:txBody>
      </p:sp>
      <p:sp>
        <p:nvSpPr>
          <p:cNvPr id="567" name="Google Shape;567;p4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568" name="Google Shape;568;p40"/>
          <p:cNvSpPr txBox="1"/>
          <p:nvPr/>
        </p:nvSpPr>
        <p:spPr>
          <a:xfrm>
            <a:off x="314200" y="1010925"/>
            <a:ext cx="6195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On March 15, 2022, OpenAI  released</a:t>
            </a:r>
            <a:r>
              <a:rPr b="1" i="0" lang="en-GB" sz="1400" u="none" cap="none" strike="noStrike">
                <a:solidFill>
                  <a:srgbClr val="000000"/>
                </a:solidFill>
                <a:latin typeface="Roboto"/>
                <a:ea typeface="Roboto"/>
                <a:cs typeface="Roboto"/>
                <a:sym typeface="Roboto"/>
              </a:rPr>
              <a:t> GPT-3.5</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569" name="Google Shape;569;p40"/>
          <p:cNvSpPr txBox="1"/>
          <p:nvPr/>
        </p:nvSpPr>
        <p:spPr>
          <a:xfrm>
            <a:off x="314200" y="1563950"/>
            <a:ext cx="68307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OpenAI states that GPT-3.5 was trained on a combination of text and code before the end of 2021. </a:t>
            </a:r>
            <a:endParaRPr b="0" i="0" sz="1400" u="none" cap="none" strike="noStrike">
              <a:solidFill>
                <a:srgbClr val="000000"/>
              </a:solidFill>
              <a:latin typeface="Arial"/>
              <a:ea typeface="Arial"/>
              <a:cs typeface="Arial"/>
              <a:sym typeface="Arial"/>
            </a:endParaRPr>
          </a:p>
        </p:txBody>
      </p:sp>
      <p:sp>
        <p:nvSpPr>
          <p:cNvPr id="570" name="Google Shape;570;p40"/>
          <p:cNvSpPr txBox="1"/>
          <p:nvPr/>
        </p:nvSpPr>
        <p:spPr>
          <a:xfrm>
            <a:off x="252725" y="2295100"/>
            <a:ext cx="7609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 main feature of GPT-3.5 was to reduce toxic output to a certain extent.</a:t>
            </a:r>
            <a:endParaRPr b="0" i="0" sz="1400" u="none" cap="none" strike="noStrike">
              <a:solidFill>
                <a:srgbClr val="000000"/>
              </a:solidFill>
              <a:latin typeface="Arial"/>
              <a:ea typeface="Arial"/>
              <a:cs typeface="Arial"/>
              <a:sym typeface="Arial"/>
            </a:endParaRPr>
          </a:p>
        </p:txBody>
      </p:sp>
      <p:pic>
        <p:nvPicPr>
          <p:cNvPr id="571" name="Google Shape;571;p40"/>
          <p:cNvPicPr preferRelativeResize="0"/>
          <p:nvPr/>
        </p:nvPicPr>
        <p:blipFill rotWithShape="1">
          <a:blip r:embed="rId3">
            <a:alphaModFix/>
          </a:blip>
          <a:srcRect b="0" l="0" r="0" t="0"/>
          <a:stretch/>
        </p:blipFill>
        <p:spPr>
          <a:xfrm>
            <a:off x="487125" y="3032125"/>
            <a:ext cx="1104975" cy="1104975"/>
          </a:xfrm>
          <a:prstGeom prst="rect">
            <a:avLst/>
          </a:prstGeom>
          <a:noFill/>
          <a:ln>
            <a:noFill/>
          </a:ln>
        </p:spPr>
      </p:pic>
      <p:sp>
        <p:nvSpPr>
          <p:cNvPr id="572" name="Google Shape;572;p40"/>
          <p:cNvSpPr txBox="1"/>
          <p:nvPr/>
        </p:nvSpPr>
        <p:spPr>
          <a:xfrm>
            <a:off x="1833900" y="3226900"/>
            <a:ext cx="54762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 exact data used to train GPT-3.5 are not disclosed.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76" name="Shape 576"/>
        <p:cNvGrpSpPr/>
        <p:nvPr/>
      </p:nvGrpSpPr>
      <p:grpSpPr>
        <a:xfrm>
          <a:off x="0" y="0"/>
          <a:ext cx="0" cy="0"/>
          <a:chOff x="0" y="0"/>
          <a:chExt cx="0" cy="0"/>
        </a:xfrm>
      </p:grpSpPr>
      <p:sp>
        <p:nvSpPr>
          <p:cNvPr id="577" name="Google Shape;577;p4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Chat GPT</a:t>
            </a:r>
            <a:endParaRPr sz="2600"/>
          </a:p>
        </p:txBody>
      </p:sp>
      <p:sp>
        <p:nvSpPr>
          <p:cNvPr id="578" name="Google Shape;578;p4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579" name="Google Shape;579;p41"/>
          <p:cNvSpPr txBox="1"/>
          <p:nvPr/>
        </p:nvSpPr>
        <p:spPr>
          <a:xfrm>
            <a:off x="314200" y="1010925"/>
            <a:ext cx="8497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ChatGPT is a </a:t>
            </a:r>
            <a:r>
              <a:rPr b="1" i="0" lang="en-GB" sz="1400" u="none" cap="none" strike="noStrike">
                <a:solidFill>
                  <a:srgbClr val="000000"/>
                </a:solidFill>
                <a:latin typeface="Roboto"/>
                <a:ea typeface="Roboto"/>
                <a:cs typeface="Roboto"/>
                <a:sym typeface="Roboto"/>
              </a:rPr>
              <a:t>fine-tuned</a:t>
            </a:r>
            <a:r>
              <a:rPr b="0" i="0" lang="en-GB" sz="1400" u="none" cap="none" strike="noStrike">
                <a:solidFill>
                  <a:srgbClr val="000000"/>
                </a:solidFill>
                <a:latin typeface="Roboto"/>
                <a:ea typeface="Roboto"/>
                <a:cs typeface="Roboto"/>
                <a:sym typeface="Roboto"/>
              </a:rPr>
              <a:t> version of GPT-3.5 designed for better human-machine conversations.</a:t>
            </a:r>
            <a:endParaRPr b="0" i="0" sz="1400" u="none" cap="none" strike="noStrike">
              <a:solidFill>
                <a:srgbClr val="000000"/>
              </a:solidFill>
              <a:latin typeface="Roboto"/>
              <a:ea typeface="Roboto"/>
              <a:cs typeface="Roboto"/>
              <a:sym typeface="Roboto"/>
            </a:endParaRPr>
          </a:p>
        </p:txBody>
      </p:sp>
      <p:sp>
        <p:nvSpPr>
          <p:cNvPr id="580" name="Google Shape;580;p41"/>
          <p:cNvSpPr txBox="1"/>
          <p:nvPr/>
        </p:nvSpPr>
        <p:spPr>
          <a:xfrm>
            <a:off x="273225" y="1468125"/>
            <a:ext cx="86517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a:t>
            </a:r>
            <a:r>
              <a:rPr b="1" i="0" lang="en-GB" sz="1400" u="none" cap="none" strike="noStrike">
                <a:solidFill>
                  <a:srgbClr val="000000"/>
                </a:solidFill>
                <a:latin typeface="Roboto"/>
                <a:ea typeface="Roboto"/>
                <a:cs typeface="Roboto"/>
                <a:sym typeface="Roboto"/>
              </a:rPr>
              <a:t>fine-tuned</a:t>
            </a:r>
            <a:r>
              <a:rPr b="0" i="0" lang="en-GB" sz="1400" u="none" cap="none" strike="noStrike">
                <a:solidFill>
                  <a:srgbClr val="000000"/>
                </a:solidFill>
                <a:latin typeface="Roboto"/>
                <a:ea typeface="Roboto"/>
                <a:cs typeface="Roboto"/>
                <a:sym typeface="Roboto"/>
              </a:rPr>
              <a:t> phase was based on both </a:t>
            </a:r>
            <a:r>
              <a:rPr b="1" i="0" lang="en-GB" sz="1400" u="none" cap="none" strike="noStrike">
                <a:solidFill>
                  <a:srgbClr val="000000"/>
                </a:solidFill>
                <a:latin typeface="Roboto"/>
                <a:ea typeface="Roboto"/>
                <a:cs typeface="Roboto"/>
                <a:sym typeface="Roboto"/>
              </a:rPr>
              <a:t>supervised</a:t>
            </a:r>
            <a:r>
              <a:rPr b="0" i="0" lang="en-GB" sz="1400" u="none" cap="none" strike="noStrike">
                <a:solidFill>
                  <a:srgbClr val="000000"/>
                </a:solidFill>
                <a:latin typeface="Roboto"/>
                <a:ea typeface="Roboto"/>
                <a:cs typeface="Roboto"/>
                <a:sym typeface="Roboto"/>
              </a:rPr>
              <a:t> and</a:t>
            </a:r>
            <a:r>
              <a:rPr b="1" i="0" lang="en-GB" sz="1400" u="none" cap="none" strike="noStrike">
                <a:solidFill>
                  <a:srgbClr val="000000"/>
                </a:solidFill>
                <a:latin typeface="Roboto"/>
                <a:ea typeface="Roboto"/>
                <a:cs typeface="Roboto"/>
                <a:sym typeface="Roboto"/>
              </a:rPr>
              <a:t> reinforcement learning</a:t>
            </a:r>
            <a:r>
              <a:rPr b="0" i="0" lang="en-GB" sz="1400" u="none" cap="none" strike="noStrike">
                <a:solidFill>
                  <a:srgbClr val="000000"/>
                </a:solidFill>
                <a:latin typeface="Roboto"/>
                <a:ea typeface="Roboto"/>
                <a:cs typeface="Roboto"/>
                <a:sym typeface="Roboto"/>
              </a:rPr>
              <a:t> (</a:t>
            </a:r>
            <a:r>
              <a:rPr b="0" i="1" lang="en-GB" sz="1400" u="none" cap="none" strike="noStrike">
                <a:solidFill>
                  <a:srgbClr val="000000"/>
                </a:solidFill>
                <a:latin typeface="Roboto"/>
                <a:ea typeface="Roboto"/>
                <a:cs typeface="Roboto"/>
                <a:sym typeface="Roboto"/>
              </a:rPr>
              <a:t>Reinforcement Learning</a:t>
            </a:r>
            <a:r>
              <a:rPr b="0" i="0" lang="en-GB" sz="1400" u="none" cap="none" strike="noStrike">
                <a:solidFill>
                  <a:srgbClr val="000000"/>
                </a:solidFill>
                <a:latin typeface="Roboto"/>
                <a:ea typeface="Roboto"/>
                <a:cs typeface="Roboto"/>
                <a:sym typeface="Roboto"/>
              </a:rPr>
              <a:t> from </a:t>
            </a:r>
            <a:r>
              <a:rPr b="0" i="1" lang="en-GB" sz="1400" u="none" cap="none" strike="noStrike">
                <a:solidFill>
                  <a:srgbClr val="000000"/>
                </a:solidFill>
                <a:latin typeface="Roboto"/>
                <a:ea typeface="Roboto"/>
                <a:cs typeface="Roboto"/>
                <a:sym typeface="Roboto"/>
              </a:rPr>
              <a:t>Human</a:t>
            </a:r>
            <a:r>
              <a:rPr b="0" i="0" lang="en-GB" sz="1400" u="none" cap="none" strike="noStrike">
                <a:solidFill>
                  <a:srgbClr val="000000"/>
                </a:solidFill>
                <a:latin typeface="Roboto"/>
                <a:ea typeface="Roboto"/>
                <a:cs typeface="Roboto"/>
                <a:sym typeface="Roboto"/>
              </a:rPr>
              <a:t> Feedback - RLHF).</a:t>
            </a:r>
            <a:endParaRPr b="0" i="0" sz="1400" u="none" cap="none" strike="noStrike">
              <a:solidFill>
                <a:srgbClr val="000000"/>
              </a:solidFill>
              <a:latin typeface="Roboto"/>
              <a:ea typeface="Roboto"/>
              <a:cs typeface="Roboto"/>
              <a:sym typeface="Roboto"/>
            </a:endParaRPr>
          </a:p>
        </p:txBody>
      </p:sp>
      <p:pic>
        <p:nvPicPr>
          <p:cNvPr id="581" name="Google Shape;581;p41"/>
          <p:cNvPicPr preferRelativeResize="0"/>
          <p:nvPr/>
        </p:nvPicPr>
        <p:blipFill rotWithShape="1">
          <a:blip r:embed="rId3">
            <a:alphaModFix/>
          </a:blip>
          <a:srcRect b="0" l="0" r="0" t="0"/>
          <a:stretch/>
        </p:blipFill>
        <p:spPr>
          <a:xfrm>
            <a:off x="792350" y="2197925"/>
            <a:ext cx="1774125" cy="2891301"/>
          </a:xfrm>
          <a:prstGeom prst="rect">
            <a:avLst/>
          </a:prstGeom>
          <a:noFill/>
          <a:ln>
            <a:noFill/>
          </a:ln>
        </p:spPr>
      </p:pic>
      <p:sp>
        <p:nvSpPr>
          <p:cNvPr id="582" name="Google Shape;582;p41"/>
          <p:cNvSpPr/>
          <p:nvPr/>
        </p:nvSpPr>
        <p:spPr>
          <a:xfrm>
            <a:off x="669400" y="2761875"/>
            <a:ext cx="2035500" cy="602700"/>
          </a:xfrm>
          <a:prstGeom prst="rect">
            <a:avLst/>
          </a:pr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41"/>
          <p:cNvSpPr txBox="1"/>
          <p:nvPr/>
        </p:nvSpPr>
        <p:spPr>
          <a:xfrm>
            <a:off x="3449475" y="2602300"/>
            <a:ext cx="5013600" cy="5232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000000"/>
              </a:buClr>
              <a:buSzPts val="1100"/>
              <a:buFont typeface="Roboto"/>
              <a:buChar char="●"/>
            </a:pPr>
            <a:r>
              <a:rPr b="1" i="0" lang="en-GB" sz="1100" u="none" cap="none" strike="noStrike">
                <a:solidFill>
                  <a:srgbClr val="000000"/>
                </a:solidFill>
                <a:latin typeface="Roboto"/>
                <a:ea typeface="Roboto"/>
                <a:cs typeface="Roboto"/>
                <a:sym typeface="Roboto"/>
              </a:rPr>
              <a:t>The prompt dataset </a:t>
            </a:r>
            <a:r>
              <a:rPr b="0" i="0" lang="en-GB" sz="1100" u="none" cap="none" strike="noStrike">
                <a:solidFill>
                  <a:srgbClr val="000000"/>
                </a:solidFill>
                <a:latin typeface="Roboto"/>
                <a:ea typeface="Roboto"/>
                <a:cs typeface="Roboto"/>
                <a:sym typeface="Roboto"/>
              </a:rPr>
              <a:t>consists primarily of text prompts submitted to the</a:t>
            </a:r>
            <a:r>
              <a:rPr b="1" i="0" lang="en-GB" sz="1100" u="none" cap="none" strike="noStrike">
                <a:solidFill>
                  <a:srgbClr val="000000"/>
                </a:solidFill>
                <a:latin typeface="Roboto"/>
                <a:ea typeface="Roboto"/>
                <a:cs typeface="Roboto"/>
                <a:sym typeface="Roboto"/>
              </a:rPr>
              <a:t> </a:t>
            </a:r>
            <a:r>
              <a:rPr b="0" i="0" lang="en-GB" sz="1100" u="none" cap="none" strike="noStrike">
                <a:solidFill>
                  <a:srgbClr val="000000"/>
                </a:solidFill>
                <a:latin typeface="Roboto"/>
                <a:ea typeface="Roboto"/>
                <a:cs typeface="Roboto"/>
                <a:sym typeface="Roboto"/>
              </a:rPr>
              <a:t>OpenAI API (</a:t>
            </a:r>
            <a:r>
              <a:rPr b="0" i="1" lang="en-GB" sz="1100" u="none" cap="none" strike="noStrike">
                <a:solidFill>
                  <a:srgbClr val="000000"/>
                </a:solidFill>
                <a:latin typeface="Roboto"/>
                <a:ea typeface="Roboto"/>
                <a:cs typeface="Roboto"/>
                <a:sym typeface="Roboto"/>
              </a:rPr>
              <a:t>InstructGPT</a:t>
            </a:r>
            <a:r>
              <a:rPr b="0" i="0" lang="en-GB" sz="1100" u="none" cap="none" strike="noStrike">
                <a:solidFill>
                  <a:srgbClr val="000000"/>
                </a:solidFill>
                <a:latin typeface="Roboto"/>
                <a:ea typeface="Roboto"/>
                <a:cs typeface="Roboto"/>
                <a:sym typeface="Roboto"/>
              </a:rPr>
              <a:t> models)</a:t>
            </a:r>
            <a:endParaRPr b="0" i="0" sz="1400" u="none" cap="none" strike="noStrike">
              <a:solidFill>
                <a:srgbClr val="000000"/>
              </a:solidFill>
              <a:latin typeface="Roboto"/>
              <a:ea typeface="Roboto"/>
              <a:cs typeface="Roboto"/>
              <a:sym typeface="Roboto"/>
            </a:endParaRPr>
          </a:p>
        </p:txBody>
      </p:sp>
      <p:pic>
        <p:nvPicPr>
          <p:cNvPr id="584" name="Google Shape;584;p41"/>
          <p:cNvPicPr preferRelativeResize="0"/>
          <p:nvPr/>
        </p:nvPicPr>
        <p:blipFill rotWithShape="1">
          <a:blip r:embed="rId4">
            <a:alphaModFix/>
          </a:blip>
          <a:srcRect b="0" l="0" r="0" t="0"/>
          <a:stretch/>
        </p:blipFill>
        <p:spPr>
          <a:xfrm>
            <a:off x="3971675" y="3309925"/>
            <a:ext cx="4075626" cy="1385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7" name="Shape 87"/>
        <p:cNvGrpSpPr/>
        <p:nvPr/>
      </p:nvGrpSpPr>
      <p:grpSpPr>
        <a:xfrm>
          <a:off x="0" y="0"/>
          <a:ext cx="0" cy="0"/>
          <a:chOff x="0" y="0"/>
          <a:chExt cx="0" cy="0"/>
        </a:xfrm>
      </p:grpSpPr>
      <p:sp>
        <p:nvSpPr>
          <p:cNvPr id="88" name="Google Shape;88;p1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Summary of the last episode….</a:t>
            </a:r>
            <a:endParaRPr sz="2600"/>
          </a:p>
        </p:txBody>
      </p:sp>
      <p:sp>
        <p:nvSpPr>
          <p:cNvPr id="89" name="Google Shape;89;p15"/>
          <p:cNvSpPr txBox="1"/>
          <p:nvPr/>
        </p:nvSpPr>
        <p:spPr>
          <a:xfrm>
            <a:off x="260250" y="888550"/>
            <a:ext cx="85749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000000"/>
                </a:solidFill>
                <a:latin typeface="Arial"/>
                <a:ea typeface="Arial"/>
                <a:cs typeface="Arial"/>
                <a:sym typeface="Arial"/>
              </a:rPr>
              <a:t>What we have seen </a:t>
            </a:r>
            <a:r>
              <a:rPr b="1" i="0" lang="en-GB" sz="1500" u="none" cap="none" strike="noStrike">
                <a:solidFill>
                  <a:srgbClr val="000000"/>
                </a:solidFill>
                <a:latin typeface="Arial"/>
                <a:ea typeface="Arial"/>
                <a:cs typeface="Arial"/>
                <a:sym typeface="Arial"/>
              </a:rPr>
              <a:t>last time</a:t>
            </a:r>
            <a:r>
              <a:rPr b="0" i="0" lang="en-GB" sz="1500" u="none" cap="none" strike="noStrike">
                <a:solidFill>
                  <a:srgbClr val="000000"/>
                </a:solidFill>
                <a:latin typeface="Arial"/>
                <a:ea typeface="Arial"/>
                <a:cs typeface="Arial"/>
                <a:sym typeface="Arial"/>
              </a:rPr>
              <a:t>:</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0" i="0" lang="en-GB" sz="1500" u="none" cap="none" strike="noStrike">
                <a:solidFill>
                  <a:srgbClr val="000000"/>
                </a:solidFill>
                <a:latin typeface="Arial"/>
                <a:ea typeface="Arial"/>
                <a:cs typeface="Arial"/>
                <a:sym typeface="Arial"/>
              </a:rPr>
              <a:t>N-Grams</a:t>
            </a:r>
            <a:endParaRPr b="0" i="0" sz="15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0" i="0" lang="en-GB" sz="1500" u="none" cap="none" strike="noStrike">
                <a:solidFill>
                  <a:srgbClr val="000000"/>
                </a:solidFill>
                <a:latin typeface="Arial"/>
                <a:ea typeface="Arial"/>
                <a:cs typeface="Arial"/>
                <a:sym typeface="Arial"/>
              </a:rPr>
              <a:t>Neural Language Models</a:t>
            </a:r>
            <a:endParaRPr b="0" i="0" sz="15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0" i="0" lang="en-GB" sz="1500" u="none" cap="none" strike="noStrike">
                <a:solidFill>
                  <a:srgbClr val="000000"/>
                </a:solidFill>
                <a:latin typeface="Arial"/>
                <a:ea typeface="Arial"/>
                <a:cs typeface="Arial"/>
                <a:sym typeface="Arial"/>
              </a:rPr>
              <a:t>BERT</a:t>
            </a:r>
            <a:endParaRPr b="0" i="0" sz="1500" u="none" cap="none" strike="noStrike">
              <a:solidFill>
                <a:srgbClr val="000000"/>
              </a:solidFill>
              <a:latin typeface="Arial"/>
              <a:ea typeface="Arial"/>
              <a:cs typeface="Arial"/>
              <a:sym typeface="Arial"/>
            </a:endParaRPr>
          </a:p>
        </p:txBody>
      </p:sp>
      <p:sp>
        <p:nvSpPr>
          <p:cNvPr id="90" name="Google Shape;90;p15"/>
          <p:cNvSpPr txBox="1"/>
          <p:nvPr/>
        </p:nvSpPr>
        <p:spPr>
          <a:xfrm>
            <a:off x="161550" y="2520900"/>
            <a:ext cx="87723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Arial"/>
                <a:ea typeface="Arial"/>
                <a:cs typeface="Arial"/>
                <a:sym typeface="Arial"/>
              </a:rPr>
              <a:t>Today</a:t>
            </a:r>
            <a:r>
              <a:rPr b="0" i="0" lang="en-GB" sz="1500" u="none" cap="none" strike="noStrike">
                <a:solidFill>
                  <a:srgbClr val="000000"/>
                </a:solidFill>
                <a:latin typeface="Arial"/>
                <a:ea typeface="Arial"/>
                <a:cs typeface="Arial"/>
                <a:sym typeface="Arial"/>
              </a:rPr>
              <a:t>, we will talk about</a:t>
            </a:r>
            <a:endParaRPr b="0" i="0" sz="15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lang="en-GB" sz="1500"/>
              <a:t>Large Language Models (</a:t>
            </a:r>
            <a:r>
              <a:rPr b="0" i="0" lang="en-GB" sz="1500" u="none" cap="none" strike="noStrike">
                <a:solidFill>
                  <a:srgbClr val="000000"/>
                </a:solidFill>
                <a:latin typeface="Arial"/>
                <a:ea typeface="Arial"/>
                <a:cs typeface="Arial"/>
                <a:sym typeface="Arial"/>
              </a:rPr>
              <a:t>GPT 1-4, </a:t>
            </a:r>
            <a:r>
              <a:rPr lang="en-GB" sz="1500"/>
              <a:t>Gemini, </a:t>
            </a:r>
            <a:r>
              <a:rPr lang="en-GB" sz="1500"/>
              <a:t>Adaptation</a:t>
            </a:r>
            <a:r>
              <a:rPr lang="en-GB" sz="1500"/>
              <a:t>, Scaling Laws)</a:t>
            </a:r>
            <a:endParaRPr sz="1500"/>
          </a:p>
        </p:txBody>
      </p:sp>
      <p:sp>
        <p:nvSpPr>
          <p:cNvPr id="91" name="Google Shape;91;p1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88" name="Shape 588"/>
        <p:cNvGrpSpPr/>
        <p:nvPr/>
      </p:nvGrpSpPr>
      <p:grpSpPr>
        <a:xfrm>
          <a:off x="0" y="0"/>
          <a:ext cx="0" cy="0"/>
          <a:chOff x="0" y="0"/>
          <a:chExt cx="0" cy="0"/>
        </a:xfrm>
      </p:grpSpPr>
      <p:sp>
        <p:nvSpPr>
          <p:cNvPr id="589" name="Google Shape;589;p4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Chat GPT</a:t>
            </a:r>
            <a:endParaRPr sz="2600"/>
          </a:p>
        </p:txBody>
      </p:sp>
      <p:sp>
        <p:nvSpPr>
          <p:cNvPr id="590" name="Google Shape;590;p4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591" name="Google Shape;591;p42"/>
          <p:cNvSpPr txBox="1"/>
          <p:nvPr/>
        </p:nvSpPr>
        <p:spPr>
          <a:xfrm>
            <a:off x="314200" y="1010925"/>
            <a:ext cx="8497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ChatGPT is a </a:t>
            </a:r>
            <a:r>
              <a:rPr b="1" i="0" lang="en-GB" sz="1400" u="none" cap="none" strike="noStrike">
                <a:solidFill>
                  <a:srgbClr val="000000"/>
                </a:solidFill>
                <a:latin typeface="Roboto"/>
                <a:ea typeface="Roboto"/>
                <a:cs typeface="Roboto"/>
                <a:sym typeface="Roboto"/>
              </a:rPr>
              <a:t>fine-tuned</a:t>
            </a:r>
            <a:r>
              <a:rPr b="0" i="0" lang="en-GB" sz="1400" u="none" cap="none" strike="noStrike">
                <a:solidFill>
                  <a:srgbClr val="000000"/>
                </a:solidFill>
                <a:latin typeface="Roboto"/>
                <a:ea typeface="Roboto"/>
                <a:cs typeface="Roboto"/>
                <a:sym typeface="Roboto"/>
              </a:rPr>
              <a:t> version of GPT-3.5 designed for better human-machine conversations.</a:t>
            </a:r>
            <a:endParaRPr b="0" i="0" sz="1400" u="none" cap="none" strike="noStrike">
              <a:solidFill>
                <a:srgbClr val="000000"/>
              </a:solidFill>
              <a:latin typeface="Roboto"/>
              <a:ea typeface="Roboto"/>
              <a:cs typeface="Roboto"/>
              <a:sym typeface="Roboto"/>
            </a:endParaRPr>
          </a:p>
        </p:txBody>
      </p:sp>
      <p:sp>
        <p:nvSpPr>
          <p:cNvPr id="592" name="Google Shape;592;p42"/>
          <p:cNvSpPr txBox="1"/>
          <p:nvPr/>
        </p:nvSpPr>
        <p:spPr>
          <a:xfrm>
            <a:off x="273225" y="1468125"/>
            <a:ext cx="86517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a:t>
            </a:r>
            <a:r>
              <a:rPr b="1" i="0" lang="en-GB" sz="1400" u="none" cap="none" strike="noStrike">
                <a:solidFill>
                  <a:srgbClr val="000000"/>
                </a:solidFill>
                <a:latin typeface="Roboto"/>
                <a:ea typeface="Roboto"/>
                <a:cs typeface="Roboto"/>
                <a:sym typeface="Roboto"/>
              </a:rPr>
              <a:t>fine-tuned</a:t>
            </a:r>
            <a:r>
              <a:rPr b="0" i="0" lang="en-GB" sz="1400" u="none" cap="none" strike="noStrike">
                <a:solidFill>
                  <a:srgbClr val="000000"/>
                </a:solidFill>
                <a:latin typeface="Roboto"/>
                <a:ea typeface="Roboto"/>
                <a:cs typeface="Roboto"/>
                <a:sym typeface="Roboto"/>
              </a:rPr>
              <a:t> phase was based on both </a:t>
            </a:r>
            <a:r>
              <a:rPr b="1" i="0" lang="en-GB" sz="1400" u="none" cap="none" strike="noStrike">
                <a:solidFill>
                  <a:srgbClr val="000000"/>
                </a:solidFill>
                <a:latin typeface="Roboto"/>
                <a:ea typeface="Roboto"/>
                <a:cs typeface="Roboto"/>
                <a:sym typeface="Roboto"/>
              </a:rPr>
              <a:t>supervised</a:t>
            </a:r>
            <a:r>
              <a:rPr b="0" i="0" lang="en-GB" sz="1400" u="none" cap="none" strike="noStrike">
                <a:solidFill>
                  <a:srgbClr val="000000"/>
                </a:solidFill>
                <a:latin typeface="Roboto"/>
                <a:ea typeface="Roboto"/>
                <a:cs typeface="Roboto"/>
                <a:sym typeface="Roboto"/>
              </a:rPr>
              <a:t> and</a:t>
            </a:r>
            <a:r>
              <a:rPr b="1" i="0" lang="en-GB" sz="1400" u="none" cap="none" strike="noStrike">
                <a:solidFill>
                  <a:srgbClr val="000000"/>
                </a:solidFill>
                <a:latin typeface="Roboto"/>
                <a:ea typeface="Roboto"/>
                <a:cs typeface="Roboto"/>
                <a:sym typeface="Roboto"/>
              </a:rPr>
              <a:t> reinforcement learning</a:t>
            </a:r>
            <a:r>
              <a:rPr b="0" i="0" lang="en-GB" sz="1400" u="none" cap="none" strike="noStrike">
                <a:solidFill>
                  <a:srgbClr val="000000"/>
                </a:solidFill>
                <a:latin typeface="Roboto"/>
                <a:ea typeface="Roboto"/>
                <a:cs typeface="Roboto"/>
                <a:sym typeface="Roboto"/>
              </a:rPr>
              <a:t> (</a:t>
            </a:r>
            <a:r>
              <a:rPr b="0" i="1" lang="en-GB" sz="1400" u="none" cap="none" strike="noStrike">
                <a:solidFill>
                  <a:srgbClr val="000000"/>
                </a:solidFill>
                <a:latin typeface="Roboto"/>
                <a:ea typeface="Roboto"/>
                <a:cs typeface="Roboto"/>
                <a:sym typeface="Roboto"/>
              </a:rPr>
              <a:t>Reinforcement Learning</a:t>
            </a:r>
            <a:r>
              <a:rPr b="0" i="0" lang="en-GB" sz="1400" u="none" cap="none" strike="noStrike">
                <a:solidFill>
                  <a:srgbClr val="000000"/>
                </a:solidFill>
                <a:latin typeface="Roboto"/>
                <a:ea typeface="Roboto"/>
                <a:cs typeface="Roboto"/>
                <a:sym typeface="Roboto"/>
              </a:rPr>
              <a:t> from </a:t>
            </a:r>
            <a:r>
              <a:rPr b="0" i="1" lang="en-GB" sz="1400" u="none" cap="none" strike="noStrike">
                <a:solidFill>
                  <a:srgbClr val="000000"/>
                </a:solidFill>
                <a:latin typeface="Roboto"/>
                <a:ea typeface="Roboto"/>
                <a:cs typeface="Roboto"/>
                <a:sym typeface="Roboto"/>
              </a:rPr>
              <a:t>Human</a:t>
            </a:r>
            <a:r>
              <a:rPr b="0" i="0" lang="en-GB" sz="1400" u="none" cap="none" strike="noStrike">
                <a:solidFill>
                  <a:srgbClr val="000000"/>
                </a:solidFill>
                <a:latin typeface="Roboto"/>
                <a:ea typeface="Roboto"/>
                <a:cs typeface="Roboto"/>
                <a:sym typeface="Roboto"/>
              </a:rPr>
              <a:t> Feedback - RLHF).</a:t>
            </a:r>
            <a:endParaRPr b="0" i="0" sz="1400" u="none" cap="none" strike="noStrike">
              <a:solidFill>
                <a:srgbClr val="000000"/>
              </a:solidFill>
              <a:latin typeface="Roboto"/>
              <a:ea typeface="Roboto"/>
              <a:cs typeface="Roboto"/>
              <a:sym typeface="Roboto"/>
            </a:endParaRPr>
          </a:p>
        </p:txBody>
      </p:sp>
      <p:pic>
        <p:nvPicPr>
          <p:cNvPr id="593" name="Google Shape;593;p42"/>
          <p:cNvPicPr preferRelativeResize="0"/>
          <p:nvPr/>
        </p:nvPicPr>
        <p:blipFill rotWithShape="1">
          <a:blip r:embed="rId3">
            <a:alphaModFix/>
          </a:blip>
          <a:srcRect b="0" l="0" r="0" t="0"/>
          <a:stretch/>
        </p:blipFill>
        <p:spPr>
          <a:xfrm>
            <a:off x="792350" y="2197925"/>
            <a:ext cx="1774125" cy="2891301"/>
          </a:xfrm>
          <a:prstGeom prst="rect">
            <a:avLst/>
          </a:prstGeom>
          <a:noFill/>
          <a:ln>
            <a:noFill/>
          </a:ln>
        </p:spPr>
      </p:pic>
      <p:sp>
        <p:nvSpPr>
          <p:cNvPr id="594" name="Google Shape;594;p42"/>
          <p:cNvSpPr/>
          <p:nvPr/>
        </p:nvSpPr>
        <p:spPr>
          <a:xfrm>
            <a:off x="669400" y="3523875"/>
            <a:ext cx="2035500" cy="602700"/>
          </a:xfrm>
          <a:prstGeom prst="rect">
            <a:avLst/>
          </a:pr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42"/>
          <p:cNvSpPr txBox="1"/>
          <p:nvPr/>
        </p:nvSpPr>
        <p:spPr>
          <a:xfrm>
            <a:off x="3253525" y="2742125"/>
            <a:ext cx="5218500" cy="3540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000000"/>
              </a:buClr>
              <a:buSzPts val="1100"/>
              <a:buFont typeface="Roboto"/>
              <a:buChar char="●"/>
            </a:pPr>
            <a:r>
              <a:rPr b="1" i="0" lang="en-GB" sz="1100" u="none" cap="none" strike="noStrike">
                <a:solidFill>
                  <a:srgbClr val="000000"/>
                </a:solidFill>
                <a:latin typeface="Roboto"/>
                <a:ea typeface="Roboto"/>
                <a:cs typeface="Roboto"/>
                <a:sym typeface="Roboto"/>
              </a:rPr>
              <a:t>40 </a:t>
            </a:r>
            <a:r>
              <a:rPr b="0" i="0" lang="en-GB" sz="1100" u="none" cap="none" strike="noStrike">
                <a:solidFill>
                  <a:srgbClr val="000000"/>
                </a:solidFill>
                <a:latin typeface="Roboto"/>
                <a:ea typeface="Roboto"/>
                <a:cs typeface="Roboto"/>
                <a:sym typeface="Roboto"/>
              </a:rPr>
              <a:t>contractors were hired to properly respond to the prompts.</a:t>
            </a:r>
            <a:endParaRPr b="0" i="0" sz="1400" u="none" cap="none" strike="noStrike">
              <a:solidFill>
                <a:srgbClr val="000000"/>
              </a:solidFill>
              <a:latin typeface="Roboto"/>
              <a:ea typeface="Roboto"/>
              <a:cs typeface="Roboto"/>
              <a:sym typeface="Roboto"/>
            </a:endParaRPr>
          </a:p>
        </p:txBody>
      </p:sp>
      <p:sp>
        <p:nvSpPr>
          <p:cNvPr id="596" name="Google Shape;596;p42"/>
          <p:cNvSpPr txBox="1"/>
          <p:nvPr/>
        </p:nvSpPr>
        <p:spPr>
          <a:xfrm>
            <a:off x="3253525" y="3260850"/>
            <a:ext cx="5758200" cy="5232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000000"/>
              </a:buClr>
              <a:buSzPts val="1100"/>
              <a:buFont typeface="Arial"/>
              <a:buChar char="●"/>
            </a:pPr>
            <a:r>
              <a:rPr b="0" i="0" lang="en-GB" sz="1100" u="none" cap="none" strike="noStrike">
                <a:solidFill>
                  <a:srgbClr val="000000"/>
                </a:solidFill>
                <a:latin typeface="Arial"/>
                <a:ea typeface="Arial"/>
                <a:cs typeface="Arial"/>
                <a:sym typeface="Arial"/>
              </a:rPr>
              <a:t>The labelers should produce a </a:t>
            </a:r>
            <a:r>
              <a:rPr b="1" i="0" lang="en-GB" sz="1100" u="none" cap="none" strike="noStrike">
                <a:solidFill>
                  <a:srgbClr val="000000"/>
                </a:solidFill>
                <a:latin typeface="Arial"/>
                <a:ea typeface="Arial"/>
                <a:cs typeface="Arial"/>
                <a:sym typeface="Arial"/>
              </a:rPr>
              <a:t>truthful </a:t>
            </a:r>
            <a:r>
              <a:rPr b="0" i="0" lang="en-GB" sz="1100" u="none" cap="none" strike="noStrike">
                <a:solidFill>
                  <a:srgbClr val="000000"/>
                </a:solidFill>
                <a:latin typeface="Arial"/>
                <a:ea typeface="Arial"/>
                <a:cs typeface="Arial"/>
                <a:sym typeface="Arial"/>
              </a:rPr>
              <a:t>response that avoids </a:t>
            </a:r>
            <a:r>
              <a:rPr b="1" i="0" lang="en-GB" sz="1100" u="none" cap="none" strike="noStrike">
                <a:solidFill>
                  <a:srgbClr val="000000"/>
                </a:solidFill>
                <a:latin typeface="Arial"/>
                <a:ea typeface="Arial"/>
                <a:cs typeface="Arial"/>
                <a:sym typeface="Arial"/>
              </a:rPr>
              <a:t>potentially harmful outputs</a:t>
            </a:r>
            <a:r>
              <a:rPr b="0" i="0" lang="en-GB" sz="1100" u="none" cap="none" strike="noStrike">
                <a:solidFill>
                  <a:srgbClr val="000000"/>
                </a:solidFill>
                <a:latin typeface="Arial"/>
                <a:ea typeface="Arial"/>
                <a:cs typeface="Arial"/>
                <a:sym typeface="Arial"/>
              </a:rPr>
              <a:t> such as </a:t>
            </a:r>
            <a:r>
              <a:rPr b="1" i="0" lang="en-GB" sz="1100" u="none" cap="none" strike="noStrike">
                <a:solidFill>
                  <a:srgbClr val="000000"/>
                </a:solidFill>
                <a:latin typeface="Arial"/>
                <a:ea typeface="Arial"/>
                <a:cs typeface="Arial"/>
                <a:sym typeface="Arial"/>
              </a:rPr>
              <a:t>biased </a:t>
            </a:r>
            <a:r>
              <a:rPr b="0" i="0" lang="en-GB" sz="1100" u="none" cap="none" strike="noStrike">
                <a:solidFill>
                  <a:srgbClr val="000000"/>
                </a:solidFill>
                <a:latin typeface="Arial"/>
                <a:ea typeface="Arial"/>
                <a:cs typeface="Arial"/>
                <a:sym typeface="Arial"/>
              </a:rPr>
              <a:t>or </a:t>
            </a:r>
            <a:r>
              <a:rPr b="1" i="0" lang="en-GB" sz="1100" u="none" cap="none" strike="noStrike">
                <a:solidFill>
                  <a:srgbClr val="000000"/>
                </a:solidFill>
                <a:latin typeface="Arial"/>
                <a:ea typeface="Arial"/>
                <a:cs typeface="Arial"/>
                <a:sym typeface="Arial"/>
              </a:rPr>
              <a:t>toxic </a:t>
            </a:r>
            <a:r>
              <a:rPr b="0" i="0" lang="en-GB" sz="1100" u="none" cap="none" strike="noStrike">
                <a:solidFill>
                  <a:srgbClr val="000000"/>
                </a:solidFill>
                <a:latin typeface="Arial"/>
                <a:ea typeface="Arial"/>
                <a:cs typeface="Arial"/>
                <a:sym typeface="Arial"/>
              </a:rPr>
              <a:t>language, guided by the instructions.</a:t>
            </a:r>
            <a:endParaRPr b="0" i="0" sz="1400" u="none" cap="none" strike="noStrike">
              <a:solidFill>
                <a:srgbClr val="000000"/>
              </a:solidFill>
              <a:latin typeface="Arial"/>
              <a:ea typeface="Arial"/>
              <a:cs typeface="Arial"/>
              <a:sym typeface="Arial"/>
            </a:endParaRPr>
          </a:p>
        </p:txBody>
      </p:sp>
      <p:sp>
        <p:nvSpPr>
          <p:cNvPr id="597" name="Google Shape;597;p42"/>
          <p:cNvSpPr txBox="1"/>
          <p:nvPr/>
        </p:nvSpPr>
        <p:spPr>
          <a:xfrm>
            <a:off x="3253525" y="3946650"/>
            <a:ext cx="5758200" cy="5232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000000"/>
              </a:buClr>
              <a:buSzPts val="1100"/>
              <a:buFont typeface="Arial"/>
              <a:buChar char="●"/>
            </a:pPr>
            <a:r>
              <a:rPr b="0" i="0" lang="en-GB" sz="1100" u="none" cap="none" strike="noStrike">
                <a:solidFill>
                  <a:srgbClr val="000000"/>
                </a:solidFill>
                <a:latin typeface="Arial"/>
                <a:ea typeface="Arial"/>
                <a:cs typeface="Arial"/>
                <a:sym typeface="Arial"/>
              </a:rPr>
              <a:t>The labelers had access to the reply given by GPT-3 and they have to rewrite or improve it.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01" name="Shape 601"/>
        <p:cNvGrpSpPr/>
        <p:nvPr/>
      </p:nvGrpSpPr>
      <p:grpSpPr>
        <a:xfrm>
          <a:off x="0" y="0"/>
          <a:ext cx="0" cy="0"/>
          <a:chOff x="0" y="0"/>
          <a:chExt cx="0" cy="0"/>
        </a:xfrm>
      </p:grpSpPr>
      <p:sp>
        <p:nvSpPr>
          <p:cNvPr id="602" name="Google Shape;602;p4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Chat GPT</a:t>
            </a:r>
            <a:endParaRPr sz="2600"/>
          </a:p>
        </p:txBody>
      </p:sp>
      <p:sp>
        <p:nvSpPr>
          <p:cNvPr id="603" name="Google Shape;603;p4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604" name="Google Shape;604;p43"/>
          <p:cNvSpPr txBox="1"/>
          <p:nvPr/>
        </p:nvSpPr>
        <p:spPr>
          <a:xfrm>
            <a:off x="314200" y="1010925"/>
            <a:ext cx="8497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ChatGPT is a </a:t>
            </a:r>
            <a:r>
              <a:rPr b="1" i="0" lang="en-GB" sz="1400" u="none" cap="none" strike="noStrike">
                <a:solidFill>
                  <a:srgbClr val="000000"/>
                </a:solidFill>
                <a:latin typeface="Roboto"/>
                <a:ea typeface="Roboto"/>
                <a:cs typeface="Roboto"/>
                <a:sym typeface="Roboto"/>
              </a:rPr>
              <a:t>fine-tuned</a:t>
            </a:r>
            <a:r>
              <a:rPr b="0" i="0" lang="en-GB" sz="1400" u="none" cap="none" strike="noStrike">
                <a:solidFill>
                  <a:srgbClr val="000000"/>
                </a:solidFill>
                <a:latin typeface="Roboto"/>
                <a:ea typeface="Roboto"/>
                <a:cs typeface="Roboto"/>
                <a:sym typeface="Roboto"/>
              </a:rPr>
              <a:t> version of GPT-3.5 designed for better human-machine conversations.</a:t>
            </a:r>
            <a:endParaRPr b="0" i="0" sz="1400" u="none" cap="none" strike="noStrike">
              <a:solidFill>
                <a:srgbClr val="000000"/>
              </a:solidFill>
              <a:latin typeface="Roboto"/>
              <a:ea typeface="Roboto"/>
              <a:cs typeface="Roboto"/>
              <a:sym typeface="Roboto"/>
            </a:endParaRPr>
          </a:p>
        </p:txBody>
      </p:sp>
      <p:sp>
        <p:nvSpPr>
          <p:cNvPr id="605" name="Google Shape;605;p43"/>
          <p:cNvSpPr txBox="1"/>
          <p:nvPr/>
        </p:nvSpPr>
        <p:spPr>
          <a:xfrm>
            <a:off x="273225" y="1468125"/>
            <a:ext cx="86517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a:t>
            </a:r>
            <a:r>
              <a:rPr b="1" i="0" lang="en-GB" sz="1400" u="none" cap="none" strike="noStrike">
                <a:solidFill>
                  <a:srgbClr val="000000"/>
                </a:solidFill>
                <a:latin typeface="Roboto"/>
                <a:ea typeface="Roboto"/>
                <a:cs typeface="Roboto"/>
                <a:sym typeface="Roboto"/>
              </a:rPr>
              <a:t>fine-tuned</a:t>
            </a:r>
            <a:r>
              <a:rPr b="0" i="0" lang="en-GB" sz="1400" u="none" cap="none" strike="noStrike">
                <a:solidFill>
                  <a:srgbClr val="000000"/>
                </a:solidFill>
                <a:latin typeface="Roboto"/>
                <a:ea typeface="Roboto"/>
                <a:cs typeface="Roboto"/>
                <a:sym typeface="Roboto"/>
              </a:rPr>
              <a:t> phase was based on both </a:t>
            </a:r>
            <a:r>
              <a:rPr b="1" i="0" lang="en-GB" sz="1400" u="none" cap="none" strike="noStrike">
                <a:solidFill>
                  <a:srgbClr val="000000"/>
                </a:solidFill>
                <a:latin typeface="Roboto"/>
                <a:ea typeface="Roboto"/>
                <a:cs typeface="Roboto"/>
                <a:sym typeface="Roboto"/>
              </a:rPr>
              <a:t>supervised</a:t>
            </a:r>
            <a:r>
              <a:rPr b="0" i="0" lang="en-GB" sz="1400" u="none" cap="none" strike="noStrike">
                <a:solidFill>
                  <a:srgbClr val="000000"/>
                </a:solidFill>
                <a:latin typeface="Roboto"/>
                <a:ea typeface="Roboto"/>
                <a:cs typeface="Roboto"/>
                <a:sym typeface="Roboto"/>
              </a:rPr>
              <a:t> and</a:t>
            </a:r>
            <a:r>
              <a:rPr b="1" i="0" lang="en-GB" sz="1400" u="none" cap="none" strike="noStrike">
                <a:solidFill>
                  <a:srgbClr val="000000"/>
                </a:solidFill>
                <a:latin typeface="Roboto"/>
                <a:ea typeface="Roboto"/>
                <a:cs typeface="Roboto"/>
                <a:sym typeface="Roboto"/>
              </a:rPr>
              <a:t> reinforcement learning</a:t>
            </a:r>
            <a:r>
              <a:rPr b="0" i="0" lang="en-GB" sz="1400" u="none" cap="none" strike="noStrike">
                <a:solidFill>
                  <a:srgbClr val="000000"/>
                </a:solidFill>
                <a:latin typeface="Roboto"/>
                <a:ea typeface="Roboto"/>
                <a:cs typeface="Roboto"/>
                <a:sym typeface="Roboto"/>
              </a:rPr>
              <a:t> (</a:t>
            </a:r>
            <a:r>
              <a:rPr b="0" i="1" lang="en-GB" sz="1400" u="none" cap="none" strike="noStrike">
                <a:solidFill>
                  <a:srgbClr val="000000"/>
                </a:solidFill>
                <a:latin typeface="Roboto"/>
                <a:ea typeface="Roboto"/>
                <a:cs typeface="Roboto"/>
                <a:sym typeface="Roboto"/>
              </a:rPr>
              <a:t>Reinforcement Learning</a:t>
            </a:r>
            <a:r>
              <a:rPr b="0" i="0" lang="en-GB" sz="1400" u="none" cap="none" strike="noStrike">
                <a:solidFill>
                  <a:srgbClr val="000000"/>
                </a:solidFill>
                <a:latin typeface="Roboto"/>
                <a:ea typeface="Roboto"/>
                <a:cs typeface="Roboto"/>
                <a:sym typeface="Roboto"/>
              </a:rPr>
              <a:t> from </a:t>
            </a:r>
            <a:r>
              <a:rPr b="0" i="1" lang="en-GB" sz="1400" u="none" cap="none" strike="noStrike">
                <a:solidFill>
                  <a:srgbClr val="000000"/>
                </a:solidFill>
                <a:latin typeface="Roboto"/>
                <a:ea typeface="Roboto"/>
                <a:cs typeface="Roboto"/>
                <a:sym typeface="Roboto"/>
              </a:rPr>
              <a:t>Human</a:t>
            </a:r>
            <a:r>
              <a:rPr b="0" i="0" lang="en-GB" sz="1400" u="none" cap="none" strike="noStrike">
                <a:solidFill>
                  <a:srgbClr val="000000"/>
                </a:solidFill>
                <a:latin typeface="Roboto"/>
                <a:ea typeface="Roboto"/>
                <a:cs typeface="Roboto"/>
                <a:sym typeface="Roboto"/>
              </a:rPr>
              <a:t> Feedback - RLHF).</a:t>
            </a:r>
            <a:endParaRPr b="0" i="0" sz="1400" u="none" cap="none" strike="noStrike">
              <a:solidFill>
                <a:srgbClr val="000000"/>
              </a:solidFill>
              <a:latin typeface="Roboto"/>
              <a:ea typeface="Roboto"/>
              <a:cs typeface="Roboto"/>
              <a:sym typeface="Roboto"/>
            </a:endParaRPr>
          </a:p>
        </p:txBody>
      </p:sp>
      <p:pic>
        <p:nvPicPr>
          <p:cNvPr id="606" name="Google Shape;606;p43"/>
          <p:cNvPicPr preferRelativeResize="0"/>
          <p:nvPr/>
        </p:nvPicPr>
        <p:blipFill rotWithShape="1">
          <a:blip r:embed="rId3">
            <a:alphaModFix/>
          </a:blip>
          <a:srcRect b="0" l="0" r="0" t="0"/>
          <a:stretch/>
        </p:blipFill>
        <p:spPr>
          <a:xfrm>
            <a:off x="792350" y="2197925"/>
            <a:ext cx="1774125" cy="2891301"/>
          </a:xfrm>
          <a:prstGeom prst="rect">
            <a:avLst/>
          </a:prstGeom>
          <a:noFill/>
          <a:ln>
            <a:noFill/>
          </a:ln>
        </p:spPr>
      </p:pic>
      <p:sp>
        <p:nvSpPr>
          <p:cNvPr id="607" name="Google Shape;607;p43"/>
          <p:cNvSpPr/>
          <p:nvPr/>
        </p:nvSpPr>
        <p:spPr>
          <a:xfrm>
            <a:off x="669400" y="4285875"/>
            <a:ext cx="2035500" cy="725700"/>
          </a:xfrm>
          <a:prstGeom prst="rect">
            <a:avLst/>
          </a:pr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43"/>
          <p:cNvSpPr txBox="1"/>
          <p:nvPr/>
        </p:nvSpPr>
        <p:spPr>
          <a:xfrm>
            <a:off x="3007625" y="4471725"/>
            <a:ext cx="5749500" cy="3540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000000"/>
              </a:buClr>
              <a:buSzPts val="1100"/>
              <a:buFont typeface="Roboto"/>
              <a:buChar char="●"/>
            </a:pPr>
            <a:r>
              <a:rPr b="0" i="0" lang="en-GB" sz="1100" u="none" cap="none" strike="noStrike">
                <a:solidFill>
                  <a:srgbClr val="000000"/>
                </a:solidFill>
                <a:latin typeface="Roboto"/>
                <a:ea typeface="Roboto"/>
                <a:cs typeface="Roboto"/>
                <a:sym typeface="Roboto"/>
              </a:rPr>
              <a:t>The data is used to fine-tune the GPT-3.5 model with supervised learning.</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12" name="Shape 612"/>
        <p:cNvGrpSpPr/>
        <p:nvPr/>
      </p:nvGrpSpPr>
      <p:grpSpPr>
        <a:xfrm>
          <a:off x="0" y="0"/>
          <a:ext cx="0" cy="0"/>
          <a:chOff x="0" y="0"/>
          <a:chExt cx="0" cy="0"/>
        </a:xfrm>
      </p:grpSpPr>
      <p:sp>
        <p:nvSpPr>
          <p:cNvPr id="613" name="Google Shape;613;p4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Chat GPT</a:t>
            </a:r>
            <a:endParaRPr sz="2600"/>
          </a:p>
        </p:txBody>
      </p:sp>
      <p:sp>
        <p:nvSpPr>
          <p:cNvPr id="614" name="Google Shape;614;p4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615" name="Google Shape;615;p44"/>
          <p:cNvPicPr preferRelativeResize="0"/>
          <p:nvPr/>
        </p:nvPicPr>
        <p:blipFill rotWithShape="1">
          <a:blip r:embed="rId3">
            <a:alphaModFix/>
          </a:blip>
          <a:srcRect b="0" l="0" r="0" t="0"/>
          <a:stretch/>
        </p:blipFill>
        <p:spPr>
          <a:xfrm>
            <a:off x="2192600" y="893238"/>
            <a:ext cx="2015683" cy="3547875"/>
          </a:xfrm>
          <a:prstGeom prst="rect">
            <a:avLst/>
          </a:prstGeom>
          <a:noFill/>
          <a:ln>
            <a:noFill/>
          </a:ln>
        </p:spPr>
      </p:pic>
      <p:pic>
        <p:nvPicPr>
          <p:cNvPr id="616" name="Google Shape;616;p44"/>
          <p:cNvPicPr preferRelativeResize="0"/>
          <p:nvPr/>
        </p:nvPicPr>
        <p:blipFill rotWithShape="1">
          <a:blip r:embed="rId4">
            <a:alphaModFix/>
          </a:blip>
          <a:srcRect b="0" l="0" r="0" t="0"/>
          <a:stretch/>
        </p:blipFill>
        <p:spPr>
          <a:xfrm>
            <a:off x="98250" y="893250"/>
            <a:ext cx="2015674" cy="3284954"/>
          </a:xfrm>
          <a:prstGeom prst="rect">
            <a:avLst/>
          </a:prstGeom>
          <a:noFill/>
          <a:ln>
            <a:noFill/>
          </a:ln>
        </p:spPr>
      </p:pic>
      <p:sp>
        <p:nvSpPr>
          <p:cNvPr id="617" name="Google Shape;617;p44"/>
          <p:cNvSpPr txBox="1"/>
          <p:nvPr/>
        </p:nvSpPr>
        <p:spPr>
          <a:xfrm>
            <a:off x="4378475" y="965400"/>
            <a:ext cx="44808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As a second step, they collect comparison data and trained a </a:t>
            </a:r>
            <a:r>
              <a:rPr b="1" i="0" lang="en-GB" sz="1400" u="none" cap="none" strike="noStrike">
                <a:solidFill>
                  <a:srgbClr val="000000"/>
                </a:solidFill>
                <a:latin typeface="Roboto"/>
                <a:ea typeface="Roboto"/>
                <a:cs typeface="Roboto"/>
                <a:sym typeface="Roboto"/>
              </a:rPr>
              <a:t>reward model</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618" name="Google Shape;618;p44"/>
          <p:cNvSpPr txBox="1"/>
          <p:nvPr/>
        </p:nvSpPr>
        <p:spPr>
          <a:xfrm>
            <a:off x="4378475" y="1727400"/>
            <a:ext cx="44808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 </a:t>
            </a:r>
            <a:r>
              <a:rPr b="1" i="0" lang="en-GB" sz="1400" u="none" cap="none" strike="noStrike">
                <a:solidFill>
                  <a:srgbClr val="000000"/>
                </a:solidFill>
                <a:latin typeface="Roboto"/>
                <a:ea typeface="Roboto"/>
                <a:cs typeface="Roboto"/>
                <a:sym typeface="Roboto"/>
              </a:rPr>
              <a:t>reward model</a:t>
            </a:r>
            <a:r>
              <a:rPr b="0" i="0" lang="en-GB" sz="1400" u="none" cap="none" strike="noStrike">
                <a:solidFill>
                  <a:srgbClr val="000000"/>
                </a:solidFill>
                <a:latin typeface="Roboto"/>
                <a:ea typeface="Roboto"/>
                <a:cs typeface="Roboto"/>
                <a:sym typeface="Roboto"/>
              </a:rPr>
              <a:t> is a neural network that takes in input the reply produced by the system and maps it to a continuous </a:t>
            </a:r>
            <a:r>
              <a:rPr b="1" i="0" lang="en-GB" sz="1400" u="none" cap="none" strike="noStrike">
                <a:solidFill>
                  <a:srgbClr val="000000"/>
                </a:solidFill>
                <a:latin typeface="Roboto"/>
                <a:ea typeface="Roboto"/>
                <a:cs typeface="Roboto"/>
                <a:sym typeface="Roboto"/>
              </a:rPr>
              <a:t>score</a:t>
            </a:r>
            <a:r>
              <a:rPr b="0" i="0" lang="en-GB" sz="1400" u="none" cap="none" strike="noStrike">
                <a:solidFill>
                  <a:srgbClr val="000000"/>
                </a:solidFill>
                <a:latin typeface="Roboto"/>
                <a:ea typeface="Roboto"/>
                <a:cs typeface="Roboto"/>
                <a:sym typeface="Roboto"/>
              </a:rPr>
              <a:t> (e.g, between 0 and 1) estimating how good the reply is.</a:t>
            </a:r>
            <a:endParaRPr b="0" i="0" sz="1400" u="none" cap="none" strike="noStrike">
              <a:solidFill>
                <a:srgbClr val="000000"/>
              </a:solidFill>
              <a:latin typeface="Roboto"/>
              <a:ea typeface="Roboto"/>
              <a:cs typeface="Roboto"/>
              <a:sym typeface="Roboto"/>
            </a:endParaRPr>
          </a:p>
        </p:txBody>
      </p:sp>
      <p:sp>
        <p:nvSpPr>
          <p:cNvPr id="619" name="Google Shape;619;p44"/>
          <p:cNvSpPr txBox="1"/>
          <p:nvPr/>
        </p:nvSpPr>
        <p:spPr>
          <a:xfrm>
            <a:off x="4378475" y="3022800"/>
            <a:ext cx="44808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reward neural network is trained as reported in the figure.</a:t>
            </a:r>
            <a:endParaRPr b="0" i="0" sz="1400" u="none" cap="none" strike="noStrike">
              <a:solidFill>
                <a:srgbClr val="000000"/>
              </a:solidFill>
              <a:latin typeface="Roboto"/>
              <a:ea typeface="Roboto"/>
              <a:cs typeface="Roboto"/>
              <a:sym typeface="Roboto"/>
            </a:endParaRPr>
          </a:p>
        </p:txBody>
      </p:sp>
      <p:pic>
        <p:nvPicPr>
          <p:cNvPr id="620" name="Google Shape;620;p44"/>
          <p:cNvPicPr preferRelativeResize="0"/>
          <p:nvPr/>
        </p:nvPicPr>
        <p:blipFill rotWithShape="1">
          <a:blip r:embed="rId5">
            <a:alphaModFix/>
          </a:blip>
          <a:srcRect b="0" l="0" r="0" t="0"/>
          <a:stretch/>
        </p:blipFill>
        <p:spPr>
          <a:xfrm>
            <a:off x="4654075" y="3932648"/>
            <a:ext cx="548700" cy="508460"/>
          </a:xfrm>
          <a:prstGeom prst="rect">
            <a:avLst/>
          </a:prstGeom>
          <a:noFill/>
          <a:ln>
            <a:noFill/>
          </a:ln>
        </p:spPr>
      </p:pic>
      <p:sp>
        <p:nvSpPr>
          <p:cNvPr id="621" name="Google Shape;621;p44"/>
          <p:cNvSpPr txBox="1"/>
          <p:nvPr/>
        </p:nvSpPr>
        <p:spPr>
          <a:xfrm>
            <a:off x="5436100" y="3986775"/>
            <a:ext cx="308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How can we turn ranks into a score?</a:t>
            </a:r>
            <a:endParaRPr b="0" i="1"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25" name="Shape 625"/>
        <p:cNvGrpSpPr/>
        <p:nvPr/>
      </p:nvGrpSpPr>
      <p:grpSpPr>
        <a:xfrm>
          <a:off x="0" y="0"/>
          <a:ext cx="0" cy="0"/>
          <a:chOff x="0" y="0"/>
          <a:chExt cx="0" cy="0"/>
        </a:xfrm>
      </p:grpSpPr>
      <p:sp>
        <p:nvSpPr>
          <p:cNvPr id="626" name="Google Shape;626;p4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Chat GPT</a:t>
            </a:r>
            <a:endParaRPr sz="2600"/>
          </a:p>
        </p:txBody>
      </p:sp>
      <p:sp>
        <p:nvSpPr>
          <p:cNvPr id="627" name="Google Shape;627;p4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628" name="Google Shape;628;p45"/>
          <p:cNvPicPr preferRelativeResize="0"/>
          <p:nvPr/>
        </p:nvPicPr>
        <p:blipFill rotWithShape="1">
          <a:blip r:embed="rId3">
            <a:alphaModFix/>
          </a:blip>
          <a:srcRect b="0" l="0" r="0" t="0"/>
          <a:stretch/>
        </p:blipFill>
        <p:spPr>
          <a:xfrm>
            <a:off x="2192600" y="893238"/>
            <a:ext cx="2015683" cy="3547875"/>
          </a:xfrm>
          <a:prstGeom prst="rect">
            <a:avLst/>
          </a:prstGeom>
          <a:noFill/>
          <a:ln>
            <a:noFill/>
          </a:ln>
        </p:spPr>
      </p:pic>
      <p:pic>
        <p:nvPicPr>
          <p:cNvPr id="629" name="Google Shape;629;p45"/>
          <p:cNvPicPr preferRelativeResize="0"/>
          <p:nvPr/>
        </p:nvPicPr>
        <p:blipFill rotWithShape="1">
          <a:blip r:embed="rId4">
            <a:alphaModFix/>
          </a:blip>
          <a:srcRect b="0" l="0" r="0" t="0"/>
          <a:stretch/>
        </p:blipFill>
        <p:spPr>
          <a:xfrm>
            <a:off x="98250" y="893250"/>
            <a:ext cx="2015674" cy="3284954"/>
          </a:xfrm>
          <a:prstGeom prst="rect">
            <a:avLst/>
          </a:prstGeom>
          <a:noFill/>
          <a:ln>
            <a:noFill/>
          </a:ln>
        </p:spPr>
      </p:pic>
      <p:pic>
        <p:nvPicPr>
          <p:cNvPr id="630" name="Google Shape;630;p45"/>
          <p:cNvPicPr preferRelativeResize="0"/>
          <p:nvPr/>
        </p:nvPicPr>
        <p:blipFill rotWithShape="1">
          <a:blip r:embed="rId5">
            <a:alphaModFix/>
          </a:blip>
          <a:srcRect b="0" l="0" r="0" t="0"/>
          <a:stretch/>
        </p:blipFill>
        <p:spPr>
          <a:xfrm>
            <a:off x="4654075" y="960848"/>
            <a:ext cx="548700" cy="508460"/>
          </a:xfrm>
          <a:prstGeom prst="rect">
            <a:avLst/>
          </a:prstGeom>
          <a:noFill/>
          <a:ln>
            <a:noFill/>
          </a:ln>
        </p:spPr>
      </p:pic>
      <p:sp>
        <p:nvSpPr>
          <p:cNvPr id="631" name="Google Shape;631;p45"/>
          <p:cNvSpPr txBox="1"/>
          <p:nvPr/>
        </p:nvSpPr>
        <p:spPr>
          <a:xfrm>
            <a:off x="5436100" y="1014975"/>
            <a:ext cx="308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How can we turn ranks into a score?</a:t>
            </a:r>
            <a:endParaRPr b="0" i="1" sz="1400" u="none" cap="none" strike="noStrike">
              <a:solidFill>
                <a:srgbClr val="000000"/>
              </a:solidFill>
              <a:latin typeface="Roboto"/>
              <a:ea typeface="Roboto"/>
              <a:cs typeface="Roboto"/>
              <a:sym typeface="Roboto"/>
            </a:endParaRPr>
          </a:p>
        </p:txBody>
      </p:sp>
      <p:sp>
        <p:nvSpPr>
          <p:cNvPr id="632" name="Google Shape;632;p45"/>
          <p:cNvSpPr txBox="1"/>
          <p:nvPr/>
        </p:nvSpPr>
        <p:spPr>
          <a:xfrm>
            <a:off x="4414900" y="1736625"/>
            <a:ext cx="44718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 Plackett-Luce model is a </a:t>
            </a:r>
            <a:r>
              <a:rPr b="1" i="0" lang="en-GB" sz="1400" u="none" cap="none" strike="noStrike">
                <a:solidFill>
                  <a:srgbClr val="000000"/>
                </a:solidFill>
                <a:latin typeface="Arial"/>
                <a:ea typeface="Arial"/>
                <a:cs typeface="Arial"/>
                <a:sym typeface="Arial"/>
              </a:rPr>
              <a:t>statistical method</a:t>
            </a:r>
            <a:r>
              <a:rPr b="0" i="0" lang="en-GB" sz="1400" u="none" cap="none" strike="noStrike">
                <a:solidFill>
                  <a:srgbClr val="000000"/>
                </a:solidFill>
                <a:latin typeface="Arial"/>
                <a:ea typeface="Arial"/>
                <a:cs typeface="Arial"/>
                <a:sym typeface="Arial"/>
              </a:rPr>
              <a:t> used to estimate the quality of items based on their ranking.</a:t>
            </a:r>
            <a:endParaRPr b="0" i="0" sz="1400" u="none" cap="none" strike="noStrike">
              <a:solidFill>
                <a:srgbClr val="000000"/>
              </a:solidFill>
              <a:latin typeface="Arial"/>
              <a:ea typeface="Arial"/>
              <a:cs typeface="Arial"/>
              <a:sym typeface="Arial"/>
            </a:endParaRPr>
          </a:p>
        </p:txBody>
      </p:sp>
      <p:sp>
        <p:nvSpPr>
          <p:cNvPr id="633" name="Google Shape;633;p45"/>
          <p:cNvSpPr txBox="1"/>
          <p:nvPr/>
        </p:nvSpPr>
        <p:spPr>
          <a:xfrm>
            <a:off x="4414900" y="2781238"/>
            <a:ext cx="42828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In the case of ChatGPT, the items are the generated responses and the quality is the degree of goodness of each response.</a:t>
            </a:r>
            <a:endParaRPr b="0" i="0" sz="1400" u="none" cap="none" strike="noStrike">
              <a:solidFill>
                <a:srgbClr val="000000"/>
              </a:solidFill>
              <a:latin typeface="Arial"/>
              <a:ea typeface="Arial"/>
              <a:cs typeface="Arial"/>
              <a:sym typeface="Arial"/>
            </a:endParaRPr>
          </a:p>
        </p:txBody>
      </p:sp>
      <p:sp>
        <p:nvSpPr>
          <p:cNvPr id="634" name="Google Shape;634;p45"/>
          <p:cNvSpPr txBox="1"/>
          <p:nvPr/>
        </p:nvSpPr>
        <p:spPr>
          <a:xfrm>
            <a:off x="4509400" y="3784875"/>
            <a:ext cx="42828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 Plackett-Luce model takes in input a set of ranking provided by the labelers and convert these rankings into a </a:t>
            </a:r>
            <a:r>
              <a:rPr b="1" i="0" lang="en-GB" sz="1400" u="none" cap="none" strike="noStrike">
                <a:solidFill>
                  <a:srgbClr val="000000"/>
                </a:solidFill>
                <a:latin typeface="Arial"/>
                <a:ea typeface="Arial"/>
                <a:cs typeface="Arial"/>
                <a:sym typeface="Arial"/>
              </a:rPr>
              <a:t>single real number</a:t>
            </a:r>
            <a:r>
              <a:rPr b="0" i="0" lang="en-GB" sz="1400" u="none" cap="none" strike="noStrike">
                <a:solidFill>
                  <a:srgbClr val="000000"/>
                </a:solidFill>
                <a:latin typeface="Arial"/>
                <a:ea typeface="Arial"/>
                <a:cs typeface="Arial"/>
                <a:sym typeface="Arial"/>
              </a:rPr>
              <a:t> (reward).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38" name="Shape 638"/>
        <p:cNvGrpSpPr/>
        <p:nvPr/>
      </p:nvGrpSpPr>
      <p:grpSpPr>
        <a:xfrm>
          <a:off x="0" y="0"/>
          <a:ext cx="0" cy="0"/>
          <a:chOff x="0" y="0"/>
          <a:chExt cx="0" cy="0"/>
        </a:xfrm>
      </p:grpSpPr>
      <p:sp>
        <p:nvSpPr>
          <p:cNvPr id="639" name="Google Shape;639;p4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Chat GPT</a:t>
            </a:r>
            <a:endParaRPr sz="2600"/>
          </a:p>
        </p:txBody>
      </p:sp>
      <p:sp>
        <p:nvSpPr>
          <p:cNvPr id="640" name="Google Shape;640;p4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graphicFrame>
        <p:nvGraphicFramePr>
          <p:cNvPr id="641" name="Google Shape;641;p46"/>
          <p:cNvGraphicFramePr/>
          <p:nvPr/>
        </p:nvGraphicFramePr>
        <p:xfrm>
          <a:off x="588100" y="1592550"/>
          <a:ext cx="3000000" cy="3000000"/>
        </p:xfrm>
        <a:graphic>
          <a:graphicData uri="http://schemas.openxmlformats.org/drawingml/2006/table">
            <a:tbl>
              <a:tblPr>
                <a:noFill/>
                <a:tableStyleId>{265CBB70-D6D5-47CB-8162-090CD4205002}</a:tableStyleId>
              </a:tblPr>
              <a:tblGrid>
                <a:gridCol w="742650"/>
                <a:gridCol w="921300"/>
                <a:gridCol w="910525"/>
                <a:gridCol w="903725"/>
                <a:gridCol w="865450"/>
              </a:tblGrid>
              <a:tr h="320000">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b="1" lang="en-GB" sz="900" u="none" cap="none" strike="noStrike"/>
                        <a:t>Response A</a:t>
                      </a:r>
                      <a:endParaRPr b="1" sz="9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b="1" lang="en-GB" sz="900" u="none" cap="none" strike="noStrike"/>
                        <a:t>Response B</a:t>
                      </a:r>
                      <a:endParaRPr b="1" sz="9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b="1" lang="en-GB" sz="900" u="none" cap="none" strike="noStrike"/>
                        <a:t>Response C</a:t>
                      </a:r>
                      <a:endParaRPr b="1" sz="9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b="1" lang="en-GB" sz="900" u="none" cap="none" strike="noStrike"/>
                        <a:t>Response D</a:t>
                      </a:r>
                      <a:endParaRPr b="1" sz="900" u="none" cap="none" strike="noStrike"/>
                    </a:p>
                  </a:txBody>
                  <a:tcPr marT="91425" marB="91425" marR="91425" marL="91425"/>
                </a:tc>
              </a:tr>
              <a:tr h="320000">
                <a:tc>
                  <a:txBody>
                    <a:bodyPr/>
                    <a:lstStyle/>
                    <a:p>
                      <a:pPr indent="0" lvl="0" marL="0" marR="0" rtl="0" algn="l">
                        <a:lnSpc>
                          <a:spcPct val="100000"/>
                        </a:lnSpc>
                        <a:spcBef>
                          <a:spcPts val="0"/>
                        </a:spcBef>
                        <a:spcAft>
                          <a:spcPts val="0"/>
                        </a:spcAft>
                        <a:buClr>
                          <a:srgbClr val="000000"/>
                        </a:buClr>
                        <a:buSzPts val="900"/>
                        <a:buFont typeface="Arial"/>
                        <a:buNone/>
                      </a:pPr>
                      <a:r>
                        <a:rPr b="1" lang="en-GB" sz="900" u="none" cap="none" strike="noStrike"/>
                        <a:t>Labeler 1</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GB" sz="900" u="none" cap="none" strike="noStrike"/>
                        <a:t>1</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GB" sz="900" u="none" cap="none" strike="noStrike"/>
                        <a:t>3</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GB" sz="900" u="none" cap="none" strike="noStrike"/>
                        <a:t>4</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GB" sz="900" u="none" cap="none" strike="noStrike"/>
                        <a:t>2</a:t>
                      </a:r>
                      <a:endParaRPr sz="900" u="none" cap="none" strike="noStrike"/>
                    </a:p>
                  </a:txBody>
                  <a:tcPr marT="91425" marB="91425" marR="91425" marL="91425"/>
                </a:tc>
              </a:tr>
              <a:tr h="320000">
                <a:tc>
                  <a:txBody>
                    <a:bodyPr/>
                    <a:lstStyle/>
                    <a:p>
                      <a:pPr indent="0" lvl="0" marL="0" marR="0" rtl="0" algn="l">
                        <a:lnSpc>
                          <a:spcPct val="100000"/>
                        </a:lnSpc>
                        <a:spcBef>
                          <a:spcPts val="0"/>
                        </a:spcBef>
                        <a:spcAft>
                          <a:spcPts val="0"/>
                        </a:spcAft>
                        <a:buClr>
                          <a:srgbClr val="000000"/>
                        </a:buClr>
                        <a:buSzPts val="900"/>
                        <a:buFont typeface="Arial"/>
                        <a:buNone/>
                      </a:pPr>
                      <a:r>
                        <a:rPr b="1" lang="en-GB" sz="900" u="none" cap="none" strike="noStrike"/>
                        <a:t>Labeler 2</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GB" sz="900" u="none" cap="none" strike="noStrike"/>
                        <a:t>1</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GB" sz="900" u="none" cap="none" strike="noStrike"/>
                        <a:t>2</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GB" sz="900" u="none" cap="none" strike="noStrike"/>
                        <a:t>4</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GB" sz="900" u="none" cap="none" strike="noStrike"/>
                        <a:t>3</a:t>
                      </a:r>
                      <a:endParaRPr sz="900" u="none" cap="none" strike="noStrike"/>
                    </a:p>
                  </a:txBody>
                  <a:tcPr marT="91425" marB="91425" marR="91425" marL="91425"/>
                </a:tc>
              </a:tr>
              <a:tr h="320000">
                <a:tc>
                  <a:txBody>
                    <a:bodyPr/>
                    <a:lstStyle/>
                    <a:p>
                      <a:pPr indent="0" lvl="0" marL="0" marR="0" rtl="0" algn="l">
                        <a:lnSpc>
                          <a:spcPct val="100000"/>
                        </a:lnSpc>
                        <a:spcBef>
                          <a:spcPts val="0"/>
                        </a:spcBef>
                        <a:spcAft>
                          <a:spcPts val="0"/>
                        </a:spcAft>
                        <a:buClr>
                          <a:srgbClr val="000000"/>
                        </a:buClr>
                        <a:buSzPts val="900"/>
                        <a:buFont typeface="Arial"/>
                        <a:buNone/>
                      </a:pPr>
                      <a:r>
                        <a:rPr b="1" lang="en-GB" sz="900" u="none" cap="none" strike="noStrike"/>
                        <a:t>Labeler 3</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GB" sz="900" u="none" cap="none" strike="noStrike"/>
                        <a:t>2</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GB" sz="900" u="none" cap="none" strike="noStrike"/>
                        <a:t>3</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GB" sz="900" u="none" cap="none" strike="noStrike"/>
                        <a:t>4</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GB" sz="900" u="none" cap="none" strike="noStrike"/>
                        <a:t>1</a:t>
                      </a:r>
                      <a:endParaRPr sz="900" u="none" cap="none" strike="noStrike"/>
                    </a:p>
                  </a:txBody>
                  <a:tcPr marT="91425" marB="91425" marR="91425" marL="91425"/>
                </a:tc>
              </a:tr>
              <a:tr h="320000">
                <a:tc>
                  <a:txBody>
                    <a:bodyPr/>
                    <a:lstStyle/>
                    <a:p>
                      <a:pPr indent="0" lvl="0" marL="0" marR="0" rtl="0" algn="l">
                        <a:lnSpc>
                          <a:spcPct val="100000"/>
                        </a:lnSpc>
                        <a:spcBef>
                          <a:spcPts val="0"/>
                        </a:spcBef>
                        <a:spcAft>
                          <a:spcPts val="0"/>
                        </a:spcAft>
                        <a:buClr>
                          <a:srgbClr val="000000"/>
                        </a:buClr>
                        <a:buSzPts val="900"/>
                        <a:buFont typeface="Arial"/>
                        <a:buNone/>
                      </a:pPr>
                      <a:r>
                        <a:rPr b="1" lang="en-GB" sz="900" u="none" cap="none" strike="noStrike"/>
                        <a:t>Labeler 4</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GB" sz="900" u="none" cap="none" strike="noStrike"/>
                        <a:t>1</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GB" sz="900" u="none" cap="none" strike="noStrike"/>
                        <a:t>4</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GB" sz="900" u="none" cap="none" strike="noStrike"/>
                        <a:t>3</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GB" sz="900" u="none" cap="none" strike="noStrike"/>
                        <a:t>2</a:t>
                      </a:r>
                      <a:endParaRPr sz="900" u="none" cap="none" strike="noStrike"/>
                    </a:p>
                  </a:txBody>
                  <a:tcPr marT="91425" marB="91425" marR="91425" marL="91425"/>
                </a:tc>
              </a:tr>
              <a:tr h="320000">
                <a:tc>
                  <a:txBody>
                    <a:bodyPr/>
                    <a:lstStyle/>
                    <a:p>
                      <a:pPr indent="0" lvl="0" marL="0" marR="0" rtl="0" algn="l">
                        <a:lnSpc>
                          <a:spcPct val="100000"/>
                        </a:lnSpc>
                        <a:spcBef>
                          <a:spcPts val="0"/>
                        </a:spcBef>
                        <a:spcAft>
                          <a:spcPts val="0"/>
                        </a:spcAft>
                        <a:buClr>
                          <a:srgbClr val="000000"/>
                        </a:buClr>
                        <a:buSzPts val="900"/>
                        <a:buFont typeface="Arial"/>
                        <a:buNone/>
                      </a:pPr>
                      <a:r>
                        <a:rPr b="1" lang="en-GB" sz="900" u="none" cap="none" strike="noStrike"/>
                        <a:t>Labeler 5</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GB" sz="900" u="none" cap="none" strike="noStrike"/>
                        <a:t>2</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GB" sz="900" u="none" cap="none" strike="noStrike"/>
                        <a:t>3</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GB" sz="900" u="none" cap="none" strike="noStrike"/>
                        <a:t>4</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GB" sz="900" u="none" cap="none" strike="noStrike"/>
                        <a:t>1</a:t>
                      </a:r>
                      <a:endParaRPr sz="900" u="none" cap="none" strike="noStrike"/>
                    </a:p>
                  </a:txBody>
                  <a:tcPr marT="91425" marB="91425" marR="91425" marL="91425"/>
                </a:tc>
              </a:tr>
            </a:tbl>
          </a:graphicData>
        </a:graphic>
      </p:graphicFrame>
      <p:graphicFrame>
        <p:nvGraphicFramePr>
          <p:cNvPr id="642" name="Google Shape;642;p46"/>
          <p:cNvGraphicFramePr/>
          <p:nvPr/>
        </p:nvGraphicFramePr>
        <p:xfrm>
          <a:off x="6170900" y="1771725"/>
          <a:ext cx="3000000" cy="3000000"/>
        </p:xfrm>
        <a:graphic>
          <a:graphicData uri="http://schemas.openxmlformats.org/drawingml/2006/table">
            <a:tbl>
              <a:tblPr>
                <a:noFill/>
                <a:tableStyleId>{265CBB70-D6D5-47CB-8162-090CD4205002}</a:tableStyleId>
              </a:tblPr>
              <a:tblGrid>
                <a:gridCol w="845100"/>
                <a:gridCol w="743700"/>
              </a:tblGrid>
              <a:tr h="320000">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GB" sz="900" u="none" cap="none" strike="noStrike"/>
                        <a:t>Score</a:t>
                      </a:r>
                      <a:endParaRPr sz="900" u="none" cap="none" strike="noStrike"/>
                    </a:p>
                  </a:txBody>
                  <a:tcPr marT="91425" marB="91425" marR="91425" marL="91425"/>
                </a:tc>
              </a:tr>
              <a:tr h="320000">
                <a:tc>
                  <a:txBody>
                    <a:bodyPr/>
                    <a:lstStyle/>
                    <a:p>
                      <a:pPr indent="0" lvl="0" marL="0" marR="0" rtl="0" algn="l">
                        <a:lnSpc>
                          <a:spcPct val="100000"/>
                        </a:lnSpc>
                        <a:spcBef>
                          <a:spcPts val="0"/>
                        </a:spcBef>
                        <a:spcAft>
                          <a:spcPts val="0"/>
                        </a:spcAft>
                        <a:buClr>
                          <a:srgbClr val="000000"/>
                        </a:buClr>
                        <a:buSzPts val="900"/>
                        <a:buFont typeface="Arial"/>
                        <a:buNone/>
                      </a:pPr>
                      <a:r>
                        <a:rPr lang="en-GB" sz="900" u="none" cap="none" strike="noStrike"/>
                        <a:t>Response A</a:t>
                      </a:r>
                      <a:endParaRPr sz="9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GB" sz="900" u="none" cap="none" strike="noStrike"/>
                        <a:t>0.711</a:t>
                      </a:r>
                      <a:endParaRPr sz="900" u="none" cap="none" strike="noStrike"/>
                    </a:p>
                  </a:txBody>
                  <a:tcPr marT="91425" marB="91425" marR="91425" marL="91425"/>
                </a:tc>
              </a:tr>
              <a:tr h="320000">
                <a:tc>
                  <a:txBody>
                    <a:bodyPr/>
                    <a:lstStyle/>
                    <a:p>
                      <a:pPr indent="0" lvl="0" marL="0" marR="0" rtl="0" algn="l">
                        <a:lnSpc>
                          <a:spcPct val="100000"/>
                        </a:lnSpc>
                        <a:spcBef>
                          <a:spcPts val="0"/>
                        </a:spcBef>
                        <a:spcAft>
                          <a:spcPts val="0"/>
                        </a:spcAft>
                        <a:buClr>
                          <a:srgbClr val="000000"/>
                        </a:buClr>
                        <a:buSzPts val="900"/>
                        <a:buFont typeface="Arial"/>
                        <a:buNone/>
                      </a:pPr>
                      <a:r>
                        <a:rPr lang="en-GB" sz="900" u="none" cap="none" strike="noStrike"/>
                        <a:t>Response B</a:t>
                      </a:r>
                      <a:endParaRPr sz="9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GB" sz="900" u="none" cap="none" strike="noStrike"/>
                        <a:t>0.169</a:t>
                      </a:r>
                      <a:endParaRPr sz="900" u="none" cap="none" strike="noStrike"/>
                    </a:p>
                  </a:txBody>
                  <a:tcPr marT="91425" marB="91425" marR="91425" marL="91425"/>
                </a:tc>
              </a:tr>
              <a:tr h="320000">
                <a:tc>
                  <a:txBody>
                    <a:bodyPr/>
                    <a:lstStyle/>
                    <a:p>
                      <a:pPr indent="0" lvl="0" marL="0" marR="0" rtl="0" algn="l">
                        <a:lnSpc>
                          <a:spcPct val="100000"/>
                        </a:lnSpc>
                        <a:spcBef>
                          <a:spcPts val="0"/>
                        </a:spcBef>
                        <a:spcAft>
                          <a:spcPts val="0"/>
                        </a:spcAft>
                        <a:buClr>
                          <a:srgbClr val="000000"/>
                        </a:buClr>
                        <a:buSzPts val="900"/>
                        <a:buFont typeface="Arial"/>
                        <a:buNone/>
                      </a:pPr>
                      <a:r>
                        <a:rPr lang="en-GB" sz="900" u="none" cap="none" strike="noStrike"/>
                        <a:t>Response C</a:t>
                      </a:r>
                      <a:endParaRPr sz="9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GB" sz="900" u="none" cap="none" strike="noStrike"/>
                        <a:t>0.035</a:t>
                      </a:r>
                      <a:endParaRPr sz="900" u="none" cap="none" strike="noStrike"/>
                    </a:p>
                  </a:txBody>
                  <a:tcPr marT="91425" marB="91425" marR="91425" marL="91425"/>
                </a:tc>
              </a:tr>
              <a:tr h="320000">
                <a:tc>
                  <a:txBody>
                    <a:bodyPr/>
                    <a:lstStyle/>
                    <a:p>
                      <a:pPr indent="0" lvl="0" marL="0" marR="0" rtl="0" algn="l">
                        <a:lnSpc>
                          <a:spcPct val="100000"/>
                        </a:lnSpc>
                        <a:spcBef>
                          <a:spcPts val="0"/>
                        </a:spcBef>
                        <a:spcAft>
                          <a:spcPts val="0"/>
                        </a:spcAft>
                        <a:buClr>
                          <a:srgbClr val="000000"/>
                        </a:buClr>
                        <a:buSzPts val="900"/>
                        <a:buFont typeface="Arial"/>
                        <a:buNone/>
                      </a:pPr>
                      <a:r>
                        <a:rPr lang="en-GB" sz="900" u="none" cap="none" strike="noStrike"/>
                        <a:t>Response D</a:t>
                      </a:r>
                      <a:endParaRPr sz="9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GB" sz="900" u="none" cap="none" strike="noStrike"/>
                        <a:t>0.085</a:t>
                      </a:r>
                      <a:endParaRPr sz="900" u="none" cap="none" strike="noStrike"/>
                    </a:p>
                  </a:txBody>
                  <a:tcPr marT="91425" marB="91425" marR="91425" marL="91425"/>
                </a:tc>
              </a:tr>
            </a:tbl>
          </a:graphicData>
        </a:graphic>
      </p:graphicFrame>
      <p:sp>
        <p:nvSpPr>
          <p:cNvPr id="643" name="Google Shape;643;p46"/>
          <p:cNvSpPr txBox="1"/>
          <p:nvPr/>
        </p:nvSpPr>
        <p:spPr>
          <a:xfrm>
            <a:off x="225425" y="833350"/>
            <a:ext cx="58401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 Plackett-Luce model takes into input a ranking table like this:</a:t>
            </a:r>
            <a:endParaRPr b="0" i="0" sz="1400" u="none" cap="none" strike="noStrike">
              <a:solidFill>
                <a:srgbClr val="000000"/>
              </a:solidFill>
              <a:latin typeface="Arial"/>
              <a:ea typeface="Arial"/>
              <a:cs typeface="Arial"/>
              <a:sym typeface="Arial"/>
            </a:endParaRPr>
          </a:p>
        </p:txBody>
      </p:sp>
      <p:sp>
        <p:nvSpPr>
          <p:cNvPr id="644" name="Google Shape;644;p46"/>
          <p:cNvSpPr/>
          <p:nvPr/>
        </p:nvSpPr>
        <p:spPr>
          <a:xfrm>
            <a:off x="1448100" y="1841975"/>
            <a:ext cx="624000" cy="1700700"/>
          </a:xfrm>
          <a:prstGeom prst="ellipse">
            <a:avLst/>
          </a:prstGeom>
          <a:solidFill>
            <a:srgbClr val="84FB89">
              <a:alpha val="27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45" name="Google Shape;645;p46"/>
          <p:cNvCxnSpPr>
            <a:stCxn id="644" idx="4"/>
          </p:cNvCxnSpPr>
          <p:nvPr/>
        </p:nvCxnSpPr>
        <p:spPr>
          <a:xfrm flipH="1">
            <a:off x="1755600" y="3542675"/>
            <a:ext cx="4500" cy="369000"/>
          </a:xfrm>
          <a:prstGeom prst="straightConnector1">
            <a:avLst/>
          </a:prstGeom>
          <a:noFill/>
          <a:ln cap="flat" cmpd="sng" w="9525">
            <a:solidFill>
              <a:schemeClr val="dk2"/>
            </a:solidFill>
            <a:prstDash val="solid"/>
            <a:round/>
            <a:headEnd len="sm" w="sm" type="none"/>
            <a:tailEnd len="med" w="med" type="triangle"/>
          </a:ln>
        </p:spPr>
      </p:cxnSp>
      <p:sp>
        <p:nvSpPr>
          <p:cNvPr id="646" name="Google Shape;646;p46"/>
          <p:cNvSpPr txBox="1"/>
          <p:nvPr/>
        </p:nvSpPr>
        <p:spPr>
          <a:xfrm>
            <a:off x="689925" y="3980025"/>
            <a:ext cx="23292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Response A should be assigned to a </a:t>
            </a:r>
            <a:r>
              <a:rPr b="1" i="0" lang="en-GB" sz="1100" u="none" cap="none" strike="noStrike">
                <a:solidFill>
                  <a:srgbClr val="000000"/>
                </a:solidFill>
                <a:latin typeface="Roboto"/>
                <a:ea typeface="Roboto"/>
                <a:cs typeface="Roboto"/>
                <a:sym typeface="Roboto"/>
              </a:rPr>
              <a:t>high score</a:t>
            </a:r>
            <a:r>
              <a:rPr b="0" i="0" lang="en-GB" sz="1100" u="none" cap="none" strike="noStrike">
                <a:solidFill>
                  <a:srgbClr val="000000"/>
                </a:solidFill>
                <a:latin typeface="Roboto"/>
                <a:ea typeface="Roboto"/>
                <a:cs typeface="Roboto"/>
                <a:sym typeface="Roboto"/>
              </a:rPr>
              <a:t> (because it has a high rank from most labelers).</a:t>
            </a:r>
            <a:endParaRPr b="0" i="0" sz="1100" u="none" cap="none" strike="noStrike">
              <a:solidFill>
                <a:srgbClr val="000000"/>
              </a:solidFill>
              <a:latin typeface="Roboto"/>
              <a:ea typeface="Roboto"/>
              <a:cs typeface="Roboto"/>
              <a:sym typeface="Roboto"/>
            </a:endParaRPr>
          </a:p>
        </p:txBody>
      </p:sp>
      <p:sp>
        <p:nvSpPr>
          <p:cNvPr id="647" name="Google Shape;647;p46"/>
          <p:cNvSpPr/>
          <p:nvPr/>
        </p:nvSpPr>
        <p:spPr>
          <a:xfrm>
            <a:off x="3239825" y="1912550"/>
            <a:ext cx="624000" cy="1700700"/>
          </a:xfrm>
          <a:prstGeom prst="ellipse">
            <a:avLst/>
          </a:prstGeom>
          <a:solidFill>
            <a:srgbClr val="FF0000">
              <a:alpha val="23921"/>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48" name="Google Shape;648;p46"/>
          <p:cNvCxnSpPr/>
          <p:nvPr/>
        </p:nvCxnSpPr>
        <p:spPr>
          <a:xfrm>
            <a:off x="3627075" y="3718175"/>
            <a:ext cx="13500" cy="307500"/>
          </a:xfrm>
          <a:prstGeom prst="straightConnector1">
            <a:avLst/>
          </a:prstGeom>
          <a:noFill/>
          <a:ln cap="flat" cmpd="sng" w="9525">
            <a:solidFill>
              <a:schemeClr val="dk2"/>
            </a:solidFill>
            <a:prstDash val="solid"/>
            <a:round/>
            <a:headEnd len="sm" w="sm" type="none"/>
            <a:tailEnd len="med" w="med" type="triangle"/>
          </a:ln>
        </p:spPr>
      </p:cxnSp>
      <p:sp>
        <p:nvSpPr>
          <p:cNvPr id="649" name="Google Shape;649;p46"/>
          <p:cNvSpPr txBox="1"/>
          <p:nvPr/>
        </p:nvSpPr>
        <p:spPr>
          <a:xfrm>
            <a:off x="3356925" y="3980025"/>
            <a:ext cx="23292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Response C should be assigned to a</a:t>
            </a:r>
            <a:r>
              <a:rPr b="1" i="0" lang="en-GB" sz="1100" u="none" cap="none" strike="noStrike">
                <a:solidFill>
                  <a:srgbClr val="000000"/>
                </a:solidFill>
                <a:latin typeface="Roboto"/>
                <a:ea typeface="Roboto"/>
                <a:cs typeface="Roboto"/>
                <a:sym typeface="Roboto"/>
              </a:rPr>
              <a:t> low score</a:t>
            </a:r>
            <a:r>
              <a:rPr b="0" i="0" lang="en-GB" sz="1100" u="none" cap="none" strike="noStrike">
                <a:solidFill>
                  <a:srgbClr val="000000"/>
                </a:solidFill>
                <a:latin typeface="Roboto"/>
                <a:ea typeface="Roboto"/>
                <a:cs typeface="Roboto"/>
                <a:sym typeface="Roboto"/>
              </a:rPr>
              <a:t> </a:t>
            </a:r>
            <a:endParaRPr b="0" i="0" sz="1100" u="none" cap="none" strike="noStrike">
              <a:solidFill>
                <a:srgbClr val="000000"/>
              </a:solidFill>
              <a:latin typeface="Roboto"/>
              <a:ea typeface="Roboto"/>
              <a:cs typeface="Roboto"/>
              <a:sym typeface="Roboto"/>
            </a:endParaRPr>
          </a:p>
        </p:txBody>
      </p:sp>
      <p:cxnSp>
        <p:nvCxnSpPr>
          <p:cNvPr id="650" name="Google Shape;650;p46"/>
          <p:cNvCxnSpPr/>
          <p:nvPr/>
        </p:nvCxnSpPr>
        <p:spPr>
          <a:xfrm>
            <a:off x="5095625" y="2515950"/>
            <a:ext cx="969900" cy="0"/>
          </a:xfrm>
          <a:prstGeom prst="straightConnector1">
            <a:avLst/>
          </a:prstGeom>
          <a:noFill/>
          <a:ln cap="flat" cmpd="sng" w="9525">
            <a:solidFill>
              <a:schemeClr val="dk2"/>
            </a:solidFill>
            <a:prstDash val="solid"/>
            <a:round/>
            <a:headEnd len="sm" w="sm" type="none"/>
            <a:tailEnd len="med" w="med" type="triangle"/>
          </a:ln>
        </p:spPr>
      </p:cxnSp>
      <p:sp>
        <p:nvSpPr>
          <p:cNvPr id="651" name="Google Shape;651;p46"/>
          <p:cNvSpPr txBox="1"/>
          <p:nvPr/>
        </p:nvSpPr>
        <p:spPr>
          <a:xfrm>
            <a:off x="588100" y="1272775"/>
            <a:ext cx="668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Input</a:t>
            </a:r>
            <a:endParaRPr b="1" i="0" sz="1100" u="none" cap="none" strike="noStrike">
              <a:solidFill>
                <a:srgbClr val="000000"/>
              </a:solidFill>
              <a:latin typeface="Roboto"/>
              <a:ea typeface="Roboto"/>
              <a:cs typeface="Roboto"/>
              <a:sym typeface="Roboto"/>
            </a:endParaRPr>
          </a:p>
        </p:txBody>
      </p:sp>
      <p:sp>
        <p:nvSpPr>
          <p:cNvPr id="652" name="Google Shape;652;p46"/>
          <p:cNvSpPr txBox="1"/>
          <p:nvPr/>
        </p:nvSpPr>
        <p:spPr>
          <a:xfrm>
            <a:off x="6170900" y="1417725"/>
            <a:ext cx="765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Output</a:t>
            </a:r>
            <a:endParaRPr b="0" i="0" sz="1400" u="none" cap="none" strike="noStrike">
              <a:solidFill>
                <a:srgbClr val="000000"/>
              </a:solidFill>
              <a:latin typeface="Arial"/>
              <a:ea typeface="Arial"/>
              <a:cs typeface="Arial"/>
              <a:sym typeface="Arial"/>
            </a:endParaRPr>
          </a:p>
        </p:txBody>
      </p:sp>
      <p:sp>
        <p:nvSpPr>
          <p:cNvPr id="653" name="Google Shape;653;p46"/>
          <p:cNvSpPr txBox="1"/>
          <p:nvPr/>
        </p:nvSpPr>
        <p:spPr>
          <a:xfrm>
            <a:off x="5942725" y="3613250"/>
            <a:ext cx="26022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The final scores are derived by applying an </a:t>
            </a:r>
            <a:r>
              <a:rPr b="1" i="0" lang="en-GB" sz="1400" u="none" cap="none" strike="noStrike">
                <a:solidFill>
                  <a:srgbClr val="000000"/>
                </a:solidFill>
                <a:latin typeface="Roboto"/>
                <a:ea typeface="Roboto"/>
                <a:cs typeface="Roboto"/>
                <a:sym typeface="Roboto"/>
              </a:rPr>
              <a:t>optimization algorithms</a:t>
            </a:r>
            <a:r>
              <a:rPr b="0" i="0" lang="en-GB" sz="1400" u="none" cap="none" strike="noStrike">
                <a:solidFill>
                  <a:srgbClr val="000000"/>
                </a:solidFill>
                <a:latin typeface="Roboto"/>
                <a:ea typeface="Roboto"/>
                <a:cs typeface="Roboto"/>
                <a:sym typeface="Roboto"/>
              </a:rPr>
              <a:t> (usually Expectation-Maximization).</a:t>
            </a:r>
            <a:endParaRPr b="0" i="0" sz="1400" u="none" cap="none" strike="noStrike">
              <a:solidFill>
                <a:srgbClr val="000000"/>
              </a:solidFill>
              <a:latin typeface="Roboto"/>
              <a:ea typeface="Roboto"/>
              <a:cs typeface="Roboto"/>
              <a:sym typeface="Roboto"/>
            </a:endParaRPr>
          </a:p>
        </p:txBody>
      </p:sp>
      <p:sp>
        <p:nvSpPr>
          <p:cNvPr id="654" name="Google Shape;654;p46"/>
          <p:cNvSpPr txBox="1"/>
          <p:nvPr/>
        </p:nvSpPr>
        <p:spPr>
          <a:xfrm>
            <a:off x="5082025" y="2140275"/>
            <a:ext cx="8607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FF0000"/>
                </a:solidFill>
                <a:latin typeface="Roboto"/>
                <a:ea typeface="Roboto"/>
                <a:cs typeface="Roboto"/>
                <a:sym typeface="Roboto"/>
              </a:rPr>
              <a:t>Optimization</a:t>
            </a:r>
            <a:endParaRPr b="0" i="0" sz="900" u="none" cap="none" strike="noStrike">
              <a:solidFill>
                <a:srgbClr val="FF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58" name="Shape 658"/>
        <p:cNvGrpSpPr/>
        <p:nvPr/>
      </p:nvGrpSpPr>
      <p:grpSpPr>
        <a:xfrm>
          <a:off x="0" y="0"/>
          <a:ext cx="0" cy="0"/>
          <a:chOff x="0" y="0"/>
          <a:chExt cx="0" cy="0"/>
        </a:xfrm>
      </p:grpSpPr>
      <p:sp>
        <p:nvSpPr>
          <p:cNvPr id="659" name="Google Shape;659;p4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Chat GPT</a:t>
            </a:r>
            <a:endParaRPr sz="2600"/>
          </a:p>
        </p:txBody>
      </p:sp>
      <p:sp>
        <p:nvSpPr>
          <p:cNvPr id="660" name="Google Shape;660;p4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661" name="Google Shape;661;p47"/>
          <p:cNvPicPr preferRelativeResize="0"/>
          <p:nvPr/>
        </p:nvPicPr>
        <p:blipFill rotWithShape="1">
          <a:blip r:embed="rId3">
            <a:alphaModFix/>
          </a:blip>
          <a:srcRect b="0" l="0" r="0" t="0"/>
          <a:stretch/>
        </p:blipFill>
        <p:spPr>
          <a:xfrm>
            <a:off x="310675" y="884648"/>
            <a:ext cx="548700" cy="508460"/>
          </a:xfrm>
          <a:prstGeom prst="rect">
            <a:avLst/>
          </a:prstGeom>
          <a:noFill/>
          <a:ln>
            <a:noFill/>
          </a:ln>
        </p:spPr>
      </p:pic>
      <p:sp>
        <p:nvSpPr>
          <p:cNvPr id="662" name="Google Shape;662;p47"/>
          <p:cNvSpPr txBox="1"/>
          <p:nvPr/>
        </p:nvSpPr>
        <p:spPr>
          <a:xfrm>
            <a:off x="1092700" y="938775"/>
            <a:ext cx="520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How can we generate different outputs given the same prompt? </a:t>
            </a:r>
            <a:endParaRPr b="0" i="1" sz="1400" u="none" cap="none" strike="noStrike">
              <a:solidFill>
                <a:srgbClr val="000000"/>
              </a:solidFill>
              <a:latin typeface="Roboto"/>
              <a:ea typeface="Roboto"/>
              <a:cs typeface="Roboto"/>
              <a:sym typeface="Roboto"/>
            </a:endParaRPr>
          </a:p>
        </p:txBody>
      </p:sp>
      <p:sp>
        <p:nvSpPr>
          <p:cNvPr id="663" name="Google Shape;663;p47"/>
          <p:cNvSpPr/>
          <p:nvPr/>
        </p:nvSpPr>
        <p:spPr>
          <a:xfrm>
            <a:off x="203700" y="2897100"/>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Transformer Blocks</a:t>
            </a:r>
            <a:endParaRPr b="0" i="0" sz="800" u="none" cap="none" strike="noStrike">
              <a:solidFill>
                <a:srgbClr val="000000"/>
              </a:solidFill>
              <a:latin typeface="Arial"/>
              <a:ea typeface="Arial"/>
              <a:cs typeface="Arial"/>
              <a:sym typeface="Arial"/>
            </a:endParaRPr>
          </a:p>
        </p:txBody>
      </p:sp>
      <p:sp>
        <p:nvSpPr>
          <p:cNvPr id="664" name="Google Shape;664;p47"/>
          <p:cNvSpPr/>
          <p:nvPr/>
        </p:nvSpPr>
        <p:spPr>
          <a:xfrm>
            <a:off x="1223700" y="2894375"/>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Transformer Blocks</a:t>
            </a:r>
            <a:endParaRPr b="0" i="0" sz="1400" u="none" cap="none" strike="noStrike">
              <a:solidFill>
                <a:srgbClr val="000000"/>
              </a:solidFill>
              <a:latin typeface="Arial"/>
              <a:ea typeface="Arial"/>
              <a:cs typeface="Arial"/>
              <a:sym typeface="Arial"/>
            </a:endParaRPr>
          </a:p>
        </p:txBody>
      </p:sp>
      <p:cxnSp>
        <p:nvCxnSpPr>
          <p:cNvPr id="665" name="Google Shape;665;p47"/>
          <p:cNvCxnSpPr/>
          <p:nvPr/>
        </p:nvCxnSpPr>
        <p:spPr>
          <a:xfrm>
            <a:off x="2049300" y="3153425"/>
            <a:ext cx="165000" cy="0"/>
          </a:xfrm>
          <a:prstGeom prst="straightConnector1">
            <a:avLst/>
          </a:prstGeom>
          <a:noFill/>
          <a:ln cap="flat" cmpd="sng" w="9525">
            <a:solidFill>
              <a:srgbClr val="424242"/>
            </a:solidFill>
            <a:prstDash val="solid"/>
            <a:round/>
            <a:headEnd len="sm" w="sm" type="none"/>
            <a:tailEnd len="med" w="med" type="triangle"/>
          </a:ln>
        </p:spPr>
      </p:cxnSp>
      <p:cxnSp>
        <p:nvCxnSpPr>
          <p:cNvPr id="666" name="Google Shape;666;p47"/>
          <p:cNvCxnSpPr/>
          <p:nvPr/>
        </p:nvCxnSpPr>
        <p:spPr>
          <a:xfrm rot="10800000">
            <a:off x="616500" y="27294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667" name="Google Shape;667;p47"/>
          <p:cNvCxnSpPr/>
          <p:nvPr/>
        </p:nvCxnSpPr>
        <p:spPr>
          <a:xfrm rot="10800000">
            <a:off x="1636500" y="2726675"/>
            <a:ext cx="0" cy="167700"/>
          </a:xfrm>
          <a:prstGeom prst="straightConnector1">
            <a:avLst/>
          </a:prstGeom>
          <a:noFill/>
          <a:ln cap="flat" cmpd="sng" w="9525">
            <a:solidFill>
              <a:srgbClr val="424242"/>
            </a:solidFill>
            <a:prstDash val="solid"/>
            <a:round/>
            <a:headEnd len="sm" w="sm" type="none"/>
            <a:tailEnd len="med" w="med" type="triangle"/>
          </a:ln>
        </p:spPr>
      </p:cxnSp>
      <p:sp>
        <p:nvSpPr>
          <p:cNvPr id="668" name="Google Shape;668;p47"/>
          <p:cNvSpPr/>
          <p:nvPr/>
        </p:nvSpPr>
        <p:spPr>
          <a:xfrm>
            <a:off x="203700" y="2516100"/>
            <a:ext cx="825600" cy="240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669" name="Google Shape;669;p47"/>
          <p:cNvSpPr/>
          <p:nvPr/>
        </p:nvSpPr>
        <p:spPr>
          <a:xfrm>
            <a:off x="1223700" y="2513375"/>
            <a:ext cx="825600" cy="240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670" name="Google Shape;670;p47"/>
          <p:cNvCxnSpPr/>
          <p:nvPr/>
        </p:nvCxnSpPr>
        <p:spPr>
          <a:xfrm rot="10800000">
            <a:off x="616500" y="23484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671" name="Google Shape;671;p47"/>
          <p:cNvCxnSpPr/>
          <p:nvPr/>
        </p:nvCxnSpPr>
        <p:spPr>
          <a:xfrm rot="10800000">
            <a:off x="1636500" y="2345675"/>
            <a:ext cx="0" cy="167700"/>
          </a:xfrm>
          <a:prstGeom prst="straightConnector1">
            <a:avLst/>
          </a:prstGeom>
          <a:noFill/>
          <a:ln cap="flat" cmpd="sng" w="9525">
            <a:solidFill>
              <a:srgbClr val="424242"/>
            </a:solidFill>
            <a:prstDash val="solid"/>
            <a:round/>
            <a:headEnd len="sm" w="sm" type="none"/>
            <a:tailEnd len="med" w="med" type="triangle"/>
          </a:ln>
        </p:spPr>
      </p:cxnSp>
      <p:sp>
        <p:nvSpPr>
          <p:cNvPr id="672" name="Google Shape;672;p47"/>
          <p:cNvSpPr/>
          <p:nvPr/>
        </p:nvSpPr>
        <p:spPr>
          <a:xfrm>
            <a:off x="203700" y="2135100"/>
            <a:ext cx="825600" cy="240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200" u="none" cap="none" strike="noStrike">
              <a:solidFill>
                <a:srgbClr val="000000"/>
              </a:solidFill>
              <a:latin typeface="Arial"/>
              <a:ea typeface="Arial"/>
              <a:cs typeface="Arial"/>
              <a:sym typeface="Arial"/>
            </a:endParaRPr>
          </a:p>
        </p:txBody>
      </p:sp>
      <p:sp>
        <p:nvSpPr>
          <p:cNvPr id="673" name="Google Shape;673;p47"/>
          <p:cNvSpPr/>
          <p:nvPr/>
        </p:nvSpPr>
        <p:spPr>
          <a:xfrm>
            <a:off x="1223700" y="2132375"/>
            <a:ext cx="825600" cy="240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cxnSp>
        <p:nvCxnSpPr>
          <p:cNvPr id="674" name="Google Shape;674;p47"/>
          <p:cNvCxnSpPr/>
          <p:nvPr/>
        </p:nvCxnSpPr>
        <p:spPr>
          <a:xfrm rot="10800000">
            <a:off x="311700" y="1967400"/>
            <a:ext cx="0" cy="167700"/>
          </a:xfrm>
          <a:prstGeom prst="straightConnector1">
            <a:avLst/>
          </a:prstGeom>
          <a:noFill/>
          <a:ln cap="flat" cmpd="sng" w="9525">
            <a:solidFill>
              <a:srgbClr val="424242"/>
            </a:solidFill>
            <a:prstDash val="solid"/>
            <a:round/>
            <a:headEnd len="sm" w="sm" type="none"/>
            <a:tailEnd len="med" w="med" type="triangle"/>
          </a:ln>
        </p:spPr>
      </p:cxnSp>
      <p:sp>
        <p:nvSpPr>
          <p:cNvPr id="675" name="Google Shape;675;p47"/>
          <p:cNvSpPr txBox="1"/>
          <p:nvPr/>
        </p:nvSpPr>
        <p:spPr>
          <a:xfrm>
            <a:off x="181950" y="17108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1</a:t>
            </a:r>
            <a:endParaRPr b="0" baseline="-25000" i="0" sz="900" u="none" cap="none" strike="noStrike">
              <a:solidFill>
                <a:srgbClr val="000000"/>
              </a:solidFill>
              <a:latin typeface="Roboto"/>
              <a:ea typeface="Roboto"/>
              <a:cs typeface="Roboto"/>
              <a:sym typeface="Roboto"/>
            </a:endParaRPr>
          </a:p>
        </p:txBody>
      </p:sp>
      <p:sp>
        <p:nvSpPr>
          <p:cNvPr id="676" name="Google Shape;676;p47"/>
          <p:cNvSpPr/>
          <p:nvPr/>
        </p:nvSpPr>
        <p:spPr>
          <a:xfrm>
            <a:off x="1225588" y="3677225"/>
            <a:ext cx="825600" cy="240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677" name="Google Shape;677;p47"/>
          <p:cNvCxnSpPr>
            <a:stCxn id="676" idx="0"/>
          </p:cNvCxnSpPr>
          <p:nvPr/>
        </p:nvCxnSpPr>
        <p:spPr>
          <a:xfrm rot="10800000">
            <a:off x="1633588" y="3420425"/>
            <a:ext cx="4800" cy="256800"/>
          </a:xfrm>
          <a:prstGeom prst="straightConnector1">
            <a:avLst/>
          </a:prstGeom>
          <a:noFill/>
          <a:ln cap="flat" cmpd="sng" w="9525">
            <a:solidFill>
              <a:srgbClr val="424242"/>
            </a:solidFill>
            <a:prstDash val="solid"/>
            <a:round/>
            <a:headEnd len="sm" w="sm" type="none"/>
            <a:tailEnd len="med" w="med" type="triangle"/>
          </a:ln>
        </p:spPr>
      </p:cxnSp>
      <p:cxnSp>
        <p:nvCxnSpPr>
          <p:cNvPr id="678" name="Google Shape;678;p47"/>
          <p:cNvCxnSpPr/>
          <p:nvPr/>
        </p:nvCxnSpPr>
        <p:spPr>
          <a:xfrm rot="10800000">
            <a:off x="1638388" y="3917825"/>
            <a:ext cx="0" cy="167700"/>
          </a:xfrm>
          <a:prstGeom prst="straightConnector1">
            <a:avLst/>
          </a:prstGeom>
          <a:noFill/>
          <a:ln cap="flat" cmpd="sng" w="9525">
            <a:solidFill>
              <a:srgbClr val="424242"/>
            </a:solidFill>
            <a:prstDash val="solid"/>
            <a:round/>
            <a:headEnd len="sm" w="sm" type="none"/>
            <a:tailEnd len="med" w="med" type="triangle"/>
          </a:ln>
        </p:spPr>
      </p:cxnSp>
      <p:sp>
        <p:nvSpPr>
          <p:cNvPr id="679" name="Google Shape;679;p47"/>
          <p:cNvSpPr/>
          <p:nvPr/>
        </p:nvSpPr>
        <p:spPr>
          <a:xfrm>
            <a:off x="203688" y="3669600"/>
            <a:ext cx="825600" cy="240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680" name="Google Shape;680;p47"/>
          <p:cNvCxnSpPr>
            <a:stCxn id="679" idx="0"/>
          </p:cNvCxnSpPr>
          <p:nvPr/>
        </p:nvCxnSpPr>
        <p:spPr>
          <a:xfrm rot="10800000">
            <a:off x="611688" y="3412800"/>
            <a:ext cx="4800" cy="256800"/>
          </a:xfrm>
          <a:prstGeom prst="straightConnector1">
            <a:avLst/>
          </a:prstGeom>
          <a:noFill/>
          <a:ln cap="flat" cmpd="sng" w="9525">
            <a:solidFill>
              <a:srgbClr val="424242"/>
            </a:solidFill>
            <a:prstDash val="solid"/>
            <a:round/>
            <a:headEnd len="sm" w="sm" type="none"/>
            <a:tailEnd len="med" w="med" type="triangle"/>
          </a:ln>
        </p:spPr>
      </p:cxnSp>
      <p:cxnSp>
        <p:nvCxnSpPr>
          <p:cNvPr id="681" name="Google Shape;681;p47"/>
          <p:cNvCxnSpPr/>
          <p:nvPr/>
        </p:nvCxnSpPr>
        <p:spPr>
          <a:xfrm rot="10800000">
            <a:off x="616488" y="39102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682" name="Google Shape;682;p47"/>
          <p:cNvCxnSpPr/>
          <p:nvPr/>
        </p:nvCxnSpPr>
        <p:spPr>
          <a:xfrm rot="10800000">
            <a:off x="464100" y="1967400"/>
            <a:ext cx="0" cy="167700"/>
          </a:xfrm>
          <a:prstGeom prst="straightConnector1">
            <a:avLst/>
          </a:prstGeom>
          <a:noFill/>
          <a:ln cap="flat" cmpd="sng" w="9525">
            <a:solidFill>
              <a:srgbClr val="424242"/>
            </a:solidFill>
            <a:prstDash val="solid"/>
            <a:round/>
            <a:headEnd len="sm" w="sm" type="none"/>
            <a:tailEnd len="med" w="med" type="triangle"/>
          </a:ln>
        </p:spPr>
      </p:cxnSp>
      <p:sp>
        <p:nvSpPr>
          <p:cNvPr id="683" name="Google Shape;683;p47"/>
          <p:cNvSpPr txBox="1"/>
          <p:nvPr/>
        </p:nvSpPr>
        <p:spPr>
          <a:xfrm>
            <a:off x="334350" y="17108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2</a:t>
            </a:r>
            <a:endParaRPr b="0" baseline="-25000" i="0" sz="900" u="none" cap="none" strike="noStrike">
              <a:solidFill>
                <a:srgbClr val="000000"/>
              </a:solidFill>
              <a:latin typeface="Roboto"/>
              <a:ea typeface="Roboto"/>
              <a:cs typeface="Roboto"/>
              <a:sym typeface="Roboto"/>
            </a:endParaRPr>
          </a:p>
        </p:txBody>
      </p:sp>
      <p:cxnSp>
        <p:nvCxnSpPr>
          <p:cNvPr id="684" name="Google Shape;684;p47"/>
          <p:cNvCxnSpPr/>
          <p:nvPr/>
        </p:nvCxnSpPr>
        <p:spPr>
          <a:xfrm rot="10800000">
            <a:off x="616500" y="1967400"/>
            <a:ext cx="0" cy="167700"/>
          </a:xfrm>
          <a:prstGeom prst="straightConnector1">
            <a:avLst/>
          </a:prstGeom>
          <a:noFill/>
          <a:ln cap="flat" cmpd="sng" w="9525">
            <a:solidFill>
              <a:srgbClr val="424242"/>
            </a:solidFill>
            <a:prstDash val="solid"/>
            <a:round/>
            <a:headEnd len="sm" w="sm" type="none"/>
            <a:tailEnd len="med" w="med" type="triangle"/>
          </a:ln>
        </p:spPr>
      </p:cxnSp>
      <p:sp>
        <p:nvSpPr>
          <p:cNvPr id="685" name="Google Shape;685;p47"/>
          <p:cNvSpPr txBox="1"/>
          <p:nvPr/>
        </p:nvSpPr>
        <p:spPr>
          <a:xfrm>
            <a:off x="486750" y="17108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3</a:t>
            </a:r>
            <a:endParaRPr b="0" baseline="-25000" i="0" sz="900" u="none" cap="none" strike="noStrike">
              <a:solidFill>
                <a:srgbClr val="000000"/>
              </a:solidFill>
              <a:latin typeface="Roboto"/>
              <a:ea typeface="Roboto"/>
              <a:cs typeface="Roboto"/>
              <a:sym typeface="Roboto"/>
            </a:endParaRPr>
          </a:p>
        </p:txBody>
      </p:sp>
      <p:cxnSp>
        <p:nvCxnSpPr>
          <p:cNvPr id="686" name="Google Shape;686;p47"/>
          <p:cNvCxnSpPr/>
          <p:nvPr/>
        </p:nvCxnSpPr>
        <p:spPr>
          <a:xfrm rot="10800000">
            <a:off x="768900" y="1967400"/>
            <a:ext cx="0" cy="167700"/>
          </a:xfrm>
          <a:prstGeom prst="straightConnector1">
            <a:avLst/>
          </a:prstGeom>
          <a:noFill/>
          <a:ln cap="flat" cmpd="sng" w="9525">
            <a:solidFill>
              <a:srgbClr val="424242"/>
            </a:solidFill>
            <a:prstDash val="solid"/>
            <a:round/>
            <a:headEnd len="sm" w="sm" type="none"/>
            <a:tailEnd len="med" w="med" type="triangle"/>
          </a:ln>
        </p:spPr>
      </p:cxnSp>
      <p:sp>
        <p:nvSpPr>
          <p:cNvPr id="687" name="Google Shape;687;p47"/>
          <p:cNvSpPr txBox="1"/>
          <p:nvPr/>
        </p:nvSpPr>
        <p:spPr>
          <a:xfrm>
            <a:off x="639150" y="17108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a:t>
            </a:r>
            <a:endParaRPr b="0" baseline="-25000" i="0" sz="900" u="none" cap="none" strike="noStrike">
              <a:solidFill>
                <a:srgbClr val="000000"/>
              </a:solidFill>
              <a:latin typeface="Roboto"/>
              <a:ea typeface="Roboto"/>
              <a:cs typeface="Roboto"/>
              <a:sym typeface="Roboto"/>
            </a:endParaRPr>
          </a:p>
        </p:txBody>
      </p:sp>
      <p:cxnSp>
        <p:nvCxnSpPr>
          <p:cNvPr id="688" name="Google Shape;688;p47"/>
          <p:cNvCxnSpPr/>
          <p:nvPr/>
        </p:nvCxnSpPr>
        <p:spPr>
          <a:xfrm rot="10800000">
            <a:off x="921300" y="1967400"/>
            <a:ext cx="0" cy="167700"/>
          </a:xfrm>
          <a:prstGeom prst="straightConnector1">
            <a:avLst/>
          </a:prstGeom>
          <a:noFill/>
          <a:ln cap="flat" cmpd="sng" w="9525">
            <a:solidFill>
              <a:srgbClr val="424242"/>
            </a:solidFill>
            <a:prstDash val="solid"/>
            <a:round/>
            <a:headEnd len="sm" w="sm" type="none"/>
            <a:tailEnd len="med" w="med" type="triangle"/>
          </a:ln>
        </p:spPr>
      </p:cxnSp>
      <p:sp>
        <p:nvSpPr>
          <p:cNvPr id="689" name="Google Shape;689;p47"/>
          <p:cNvSpPr txBox="1"/>
          <p:nvPr/>
        </p:nvSpPr>
        <p:spPr>
          <a:xfrm>
            <a:off x="791550" y="17108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N</a:t>
            </a:r>
            <a:endParaRPr b="0" baseline="-25000" i="0" sz="900" u="none" cap="none" strike="noStrike">
              <a:solidFill>
                <a:srgbClr val="000000"/>
              </a:solidFill>
              <a:latin typeface="Roboto"/>
              <a:ea typeface="Roboto"/>
              <a:cs typeface="Roboto"/>
              <a:sym typeface="Roboto"/>
            </a:endParaRPr>
          </a:p>
        </p:txBody>
      </p:sp>
      <p:cxnSp>
        <p:nvCxnSpPr>
          <p:cNvPr id="690" name="Google Shape;690;p47"/>
          <p:cNvCxnSpPr/>
          <p:nvPr/>
        </p:nvCxnSpPr>
        <p:spPr>
          <a:xfrm>
            <a:off x="1058700" y="3153425"/>
            <a:ext cx="165000" cy="0"/>
          </a:xfrm>
          <a:prstGeom prst="straightConnector1">
            <a:avLst/>
          </a:prstGeom>
          <a:noFill/>
          <a:ln cap="flat" cmpd="sng" w="9525">
            <a:solidFill>
              <a:srgbClr val="424242"/>
            </a:solidFill>
            <a:prstDash val="solid"/>
            <a:round/>
            <a:headEnd len="sm" w="sm" type="none"/>
            <a:tailEnd len="med" w="med" type="triangle"/>
          </a:ln>
        </p:spPr>
      </p:cxnSp>
      <p:cxnSp>
        <p:nvCxnSpPr>
          <p:cNvPr id="691" name="Google Shape;691;p47"/>
          <p:cNvCxnSpPr/>
          <p:nvPr/>
        </p:nvCxnSpPr>
        <p:spPr>
          <a:xfrm rot="10800000">
            <a:off x="1302300" y="1967400"/>
            <a:ext cx="0" cy="167700"/>
          </a:xfrm>
          <a:prstGeom prst="straightConnector1">
            <a:avLst/>
          </a:prstGeom>
          <a:noFill/>
          <a:ln cap="flat" cmpd="sng" w="9525">
            <a:solidFill>
              <a:srgbClr val="424242"/>
            </a:solidFill>
            <a:prstDash val="solid"/>
            <a:round/>
            <a:headEnd len="sm" w="sm" type="none"/>
            <a:tailEnd len="med" w="med" type="triangle"/>
          </a:ln>
        </p:spPr>
      </p:cxnSp>
      <p:sp>
        <p:nvSpPr>
          <p:cNvPr id="692" name="Google Shape;692;p47"/>
          <p:cNvSpPr txBox="1"/>
          <p:nvPr/>
        </p:nvSpPr>
        <p:spPr>
          <a:xfrm>
            <a:off x="1172550" y="17108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1</a:t>
            </a:r>
            <a:endParaRPr b="0" baseline="-25000" i="0" sz="900" u="none" cap="none" strike="noStrike">
              <a:solidFill>
                <a:srgbClr val="000000"/>
              </a:solidFill>
              <a:latin typeface="Roboto"/>
              <a:ea typeface="Roboto"/>
              <a:cs typeface="Roboto"/>
              <a:sym typeface="Roboto"/>
            </a:endParaRPr>
          </a:p>
        </p:txBody>
      </p:sp>
      <p:cxnSp>
        <p:nvCxnSpPr>
          <p:cNvPr id="693" name="Google Shape;693;p47"/>
          <p:cNvCxnSpPr/>
          <p:nvPr/>
        </p:nvCxnSpPr>
        <p:spPr>
          <a:xfrm rot="10800000">
            <a:off x="1454700" y="1967400"/>
            <a:ext cx="0" cy="167700"/>
          </a:xfrm>
          <a:prstGeom prst="straightConnector1">
            <a:avLst/>
          </a:prstGeom>
          <a:noFill/>
          <a:ln cap="flat" cmpd="sng" w="9525">
            <a:solidFill>
              <a:srgbClr val="424242"/>
            </a:solidFill>
            <a:prstDash val="solid"/>
            <a:round/>
            <a:headEnd len="sm" w="sm" type="none"/>
            <a:tailEnd len="med" w="med" type="triangle"/>
          </a:ln>
        </p:spPr>
      </p:cxnSp>
      <p:sp>
        <p:nvSpPr>
          <p:cNvPr id="694" name="Google Shape;694;p47"/>
          <p:cNvSpPr txBox="1"/>
          <p:nvPr/>
        </p:nvSpPr>
        <p:spPr>
          <a:xfrm>
            <a:off x="1324950" y="17108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2</a:t>
            </a:r>
            <a:endParaRPr b="0" baseline="-25000" i="0" sz="900" u="none" cap="none" strike="noStrike">
              <a:solidFill>
                <a:srgbClr val="000000"/>
              </a:solidFill>
              <a:latin typeface="Roboto"/>
              <a:ea typeface="Roboto"/>
              <a:cs typeface="Roboto"/>
              <a:sym typeface="Roboto"/>
            </a:endParaRPr>
          </a:p>
        </p:txBody>
      </p:sp>
      <p:cxnSp>
        <p:nvCxnSpPr>
          <p:cNvPr id="695" name="Google Shape;695;p47"/>
          <p:cNvCxnSpPr/>
          <p:nvPr/>
        </p:nvCxnSpPr>
        <p:spPr>
          <a:xfrm rot="10800000">
            <a:off x="1607100" y="1967400"/>
            <a:ext cx="0" cy="167700"/>
          </a:xfrm>
          <a:prstGeom prst="straightConnector1">
            <a:avLst/>
          </a:prstGeom>
          <a:noFill/>
          <a:ln cap="flat" cmpd="sng" w="9525">
            <a:solidFill>
              <a:srgbClr val="424242"/>
            </a:solidFill>
            <a:prstDash val="solid"/>
            <a:round/>
            <a:headEnd len="sm" w="sm" type="none"/>
            <a:tailEnd len="med" w="med" type="triangle"/>
          </a:ln>
        </p:spPr>
      </p:cxnSp>
      <p:sp>
        <p:nvSpPr>
          <p:cNvPr id="696" name="Google Shape;696;p47"/>
          <p:cNvSpPr txBox="1"/>
          <p:nvPr/>
        </p:nvSpPr>
        <p:spPr>
          <a:xfrm>
            <a:off x="1477350" y="17108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3</a:t>
            </a:r>
            <a:endParaRPr b="0" baseline="-25000" i="0" sz="900" u="none" cap="none" strike="noStrike">
              <a:solidFill>
                <a:srgbClr val="000000"/>
              </a:solidFill>
              <a:latin typeface="Roboto"/>
              <a:ea typeface="Roboto"/>
              <a:cs typeface="Roboto"/>
              <a:sym typeface="Roboto"/>
            </a:endParaRPr>
          </a:p>
        </p:txBody>
      </p:sp>
      <p:cxnSp>
        <p:nvCxnSpPr>
          <p:cNvPr id="697" name="Google Shape;697;p47"/>
          <p:cNvCxnSpPr/>
          <p:nvPr/>
        </p:nvCxnSpPr>
        <p:spPr>
          <a:xfrm rot="10800000">
            <a:off x="1759500" y="1967400"/>
            <a:ext cx="0" cy="167700"/>
          </a:xfrm>
          <a:prstGeom prst="straightConnector1">
            <a:avLst/>
          </a:prstGeom>
          <a:noFill/>
          <a:ln cap="flat" cmpd="sng" w="9525">
            <a:solidFill>
              <a:srgbClr val="424242"/>
            </a:solidFill>
            <a:prstDash val="solid"/>
            <a:round/>
            <a:headEnd len="sm" w="sm" type="none"/>
            <a:tailEnd len="med" w="med" type="triangle"/>
          </a:ln>
        </p:spPr>
      </p:cxnSp>
      <p:sp>
        <p:nvSpPr>
          <p:cNvPr id="698" name="Google Shape;698;p47"/>
          <p:cNvSpPr txBox="1"/>
          <p:nvPr/>
        </p:nvSpPr>
        <p:spPr>
          <a:xfrm>
            <a:off x="1629750" y="17108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a:t>
            </a:r>
            <a:endParaRPr b="0" baseline="-25000" i="0" sz="900" u="none" cap="none" strike="noStrike">
              <a:solidFill>
                <a:srgbClr val="000000"/>
              </a:solidFill>
              <a:latin typeface="Roboto"/>
              <a:ea typeface="Roboto"/>
              <a:cs typeface="Roboto"/>
              <a:sym typeface="Roboto"/>
            </a:endParaRPr>
          </a:p>
        </p:txBody>
      </p:sp>
      <p:cxnSp>
        <p:nvCxnSpPr>
          <p:cNvPr id="699" name="Google Shape;699;p47"/>
          <p:cNvCxnSpPr/>
          <p:nvPr/>
        </p:nvCxnSpPr>
        <p:spPr>
          <a:xfrm rot="10800000">
            <a:off x="1911900" y="1967400"/>
            <a:ext cx="0" cy="167700"/>
          </a:xfrm>
          <a:prstGeom prst="straightConnector1">
            <a:avLst/>
          </a:prstGeom>
          <a:noFill/>
          <a:ln cap="flat" cmpd="sng" w="9525">
            <a:solidFill>
              <a:srgbClr val="424242"/>
            </a:solidFill>
            <a:prstDash val="solid"/>
            <a:round/>
            <a:headEnd len="sm" w="sm" type="none"/>
            <a:tailEnd len="med" w="med" type="triangle"/>
          </a:ln>
        </p:spPr>
      </p:cxnSp>
      <p:sp>
        <p:nvSpPr>
          <p:cNvPr id="700" name="Google Shape;700;p47"/>
          <p:cNvSpPr txBox="1"/>
          <p:nvPr/>
        </p:nvSpPr>
        <p:spPr>
          <a:xfrm>
            <a:off x="1782150" y="17108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N</a:t>
            </a:r>
            <a:endParaRPr b="0" baseline="-25000" i="0" sz="900" u="none" cap="none" strike="noStrike">
              <a:solidFill>
                <a:srgbClr val="000000"/>
              </a:solidFill>
              <a:latin typeface="Roboto"/>
              <a:ea typeface="Roboto"/>
              <a:cs typeface="Roboto"/>
              <a:sym typeface="Roboto"/>
            </a:endParaRPr>
          </a:p>
        </p:txBody>
      </p:sp>
      <p:sp>
        <p:nvSpPr>
          <p:cNvPr id="701" name="Google Shape;701;p47"/>
          <p:cNvSpPr/>
          <p:nvPr/>
        </p:nvSpPr>
        <p:spPr>
          <a:xfrm>
            <a:off x="2214300" y="2894375"/>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Transformer Blocks</a:t>
            </a:r>
            <a:endParaRPr b="0" i="0" sz="1400" u="none" cap="none" strike="noStrike">
              <a:solidFill>
                <a:srgbClr val="000000"/>
              </a:solidFill>
              <a:latin typeface="Arial"/>
              <a:ea typeface="Arial"/>
              <a:cs typeface="Arial"/>
              <a:sym typeface="Arial"/>
            </a:endParaRPr>
          </a:p>
        </p:txBody>
      </p:sp>
      <p:cxnSp>
        <p:nvCxnSpPr>
          <p:cNvPr id="702" name="Google Shape;702;p47"/>
          <p:cNvCxnSpPr/>
          <p:nvPr/>
        </p:nvCxnSpPr>
        <p:spPr>
          <a:xfrm>
            <a:off x="3039900" y="3153425"/>
            <a:ext cx="165000" cy="0"/>
          </a:xfrm>
          <a:prstGeom prst="straightConnector1">
            <a:avLst/>
          </a:prstGeom>
          <a:noFill/>
          <a:ln cap="flat" cmpd="sng" w="9525">
            <a:solidFill>
              <a:srgbClr val="424242"/>
            </a:solidFill>
            <a:prstDash val="solid"/>
            <a:round/>
            <a:headEnd len="sm" w="sm" type="none"/>
            <a:tailEnd len="med" w="med" type="triangle"/>
          </a:ln>
        </p:spPr>
      </p:cxnSp>
      <p:cxnSp>
        <p:nvCxnSpPr>
          <p:cNvPr id="703" name="Google Shape;703;p47"/>
          <p:cNvCxnSpPr/>
          <p:nvPr/>
        </p:nvCxnSpPr>
        <p:spPr>
          <a:xfrm rot="10800000">
            <a:off x="2627100" y="2726675"/>
            <a:ext cx="0" cy="167700"/>
          </a:xfrm>
          <a:prstGeom prst="straightConnector1">
            <a:avLst/>
          </a:prstGeom>
          <a:noFill/>
          <a:ln cap="flat" cmpd="sng" w="9525">
            <a:solidFill>
              <a:srgbClr val="424242"/>
            </a:solidFill>
            <a:prstDash val="solid"/>
            <a:round/>
            <a:headEnd len="sm" w="sm" type="none"/>
            <a:tailEnd len="med" w="med" type="triangle"/>
          </a:ln>
        </p:spPr>
      </p:cxnSp>
      <p:sp>
        <p:nvSpPr>
          <p:cNvPr id="704" name="Google Shape;704;p47"/>
          <p:cNvSpPr/>
          <p:nvPr/>
        </p:nvSpPr>
        <p:spPr>
          <a:xfrm>
            <a:off x="2214300" y="2513375"/>
            <a:ext cx="825600" cy="240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705" name="Google Shape;705;p47"/>
          <p:cNvCxnSpPr/>
          <p:nvPr/>
        </p:nvCxnSpPr>
        <p:spPr>
          <a:xfrm rot="10800000">
            <a:off x="2627100" y="2345675"/>
            <a:ext cx="0" cy="167700"/>
          </a:xfrm>
          <a:prstGeom prst="straightConnector1">
            <a:avLst/>
          </a:prstGeom>
          <a:noFill/>
          <a:ln cap="flat" cmpd="sng" w="9525">
            <a:solidFill>
              <a:srgbClr val="424242"/>
            </a:solidFill>
            <a:prstDash val="solid"/>
            <a:round/>
            <a:headEnd len="sm" w="sm" type="none"/>
            <a:tailEnd len="med" w="med" type="triangle"/>
          </a:ln>
        </p:spPr>
      </p:cxnSp>
      <p:sp>
        <p:nvSpPr>
          <p:cNvPr id="706" name="Google Shape;706;p47"/>
          <p:cNvSpPr/>
          <p:nvPr/>
        </p:nvSpPr>
        <p:spPr>
          <a:xfrm>
            <a:off x="2214300" y="2132375"/>
            <a:ext cx="825600" cy="240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707" name="Google Shape;707;p47"/>
          <p:cNvSpPr/>
          <p:nvPr/>
        </p:nvSpPr>
        <p:spPr>
          <a:xfrm>
            <a:off x="2216188" y="3677225"/>
            <a:ext cx="825600" cy="240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708" name="Google Shape;708;p47"/>
          <p:cNvCxnSpPr>
            <a:stCxn id="707" idx="0"/>
          </p:cNvCxnSpPr>
          <p:nvPr/>
        </p:nvCxnSpPr>
        <p:spPr>
          <a:xfrm rot="10800000">
            <a:off x="2624188" y="3420425"/>
            <a:ext cx="4800" cy="256800"/>
          </a:xfrm>
          <a:prstGeom prst="straightConnector1">
            <a:avLst/>
          </a:prstGeom>
          <a:noFill/>
          <a:ln cap="flat" cmpd="sng" w="9525">
            <a:solidFill>
              <a:srgbClr val="424242"/>
            </a:solidFill>
            <a:prstDash val="solid"/>
            <a:round/>
            <a:headEnd len="sm" w="sm" type="none"/>
            <a:tailEnd len="med" w="med" type="triangle"/>
          </a:ln>
        </p:spPr>
      </p:cxnSp>
      <p:cxnSp>
        <p:nvCxnSpPr>
          <p:cNvPr id="709" name="Google Shape;709;p47"/>
          <p:cNvCxnSpPr/>
          <p:nvPr/>
        </p:nvCxnSpPr>
        <p:spPr>
          <a:xfrm rot="10800000">
            <a:off x="2628988" y="3917825"/>
            <a:ext cx="0" cy="167700"/>
          </a:xfrm>
          <a:prstGeom prst="straightConnector1">
            <a:avLst/>
          </a:prstGeom>
          <a:noFill/>
          <a:ln cap="flat" cmpd="sng" w="9525">
            <a:solidFill>
              <a:srgbClr val="424242"/>
            </a:solidFill>
            <a:prstDash val="solid"/>
            <a:round/>
            <a:headEnd len="sm" w="sm" type="none"/>
            <a:tailEnd len="med" w="med" type="triangle"/>
          </a:ln>
        </p:spPr>
      </p:cxnSp>
      <p:sp>
        <p:nvSpPr>
          <p:cNvPr id="710" name="Google Shape;710;p47"/>
          <p:cNvSpPr txBox="1"/>
          <p:nvPr/>
        </p:nvSpPr>
        <p:spPr>
          <a:xfrm>
            <a:off x="2163150" y="17108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1</a:t>
            </a:r>
            <a:endParaRPr b="0" baseline="-25000" i="0" sz="900" u="none" cap="none" strike="noStrike">
              <a:solidFill>
                <a:srgbClr val="000000"/>
              </a:solidFill>
              <a:latin typeface="Roboto"/>
              <a:ea typeface="Roboto"/>
              <a:cs typeface="Roboto"/>
              <a:sym typeface="Roboto"/>
            </a:endParaRPr>
          </a:p>
        </p:txBody>
      </p:sp>
      <p:cxnSp>
        <p:nvCxnSpPr>
          <p:cNvPr id="711" name="Google Shape;711;p47"/>
          <p:cNvCxnSpPr/>
          <p:nvPr/>
        </p:nvCxnSpPr>
        <p:spPr>
          <a:xfrm rot="10800000">
            <a:off x="2445300" y="1967400"/>
            <a:ext cx="0" cy="167700"/>
          </a:xfrm>
          <a:prstGeom prst="straightConnector1">
            <a:avLst/>
          </a:prstGeom>
          <a:noFill/>
          <a:ln cap="flat" cmpd="sng" w="9525">
            <a:solidFill>
              <a:srgbClr val="424242"/>
            </a:solidFill>
            <a:prstDash val="solid"/>
            <a:round/>
            <a:headEnd len="sm" w="sm" type="none"/>
            <a:tailEnd len="med" w="med" type="triangle"/>
          </a:ln>
        </p:spPr>
      </p:cxnSp>
      <p:sp>
        <p:nvSpPr>
          <p:cNvPr id="712" name="Google Shape;712;p47"/>
          <p:cNvSpPr txBox="1"/>
          <p:nvPr/>
        </p:nvSpPr>
        <p:spPr>
          <a:xfrm>
            <a:off x="2315550" y="17108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2</a:t>
            </a:r>
            <a:endParaRPr b="0" baseline="-25000" i="0" sz="900" u="none" cap="none" strike="noStrike">
              <a:solidFill>
                <a:srgbClr val="000000"/>
              </a:solidFill>
              <a:latin typeface="Roboto"/>
              <a:ea typeface="Roboto"/>
              <a:cs typeface="Roboto"/>
              <a:sym typeface="Roboto"/>
            </a:endParaRPr>
          </a:p>
        </p:txBody>
      </p:sp>
      <p:cxnSp>
        <p:nvCxnSpPr>
          <p:cNvPr id="713" name="Google Shape;713;p47"/>
          <p:cNvCxnSpPr/>
          <p:nvPr/>
        </p:nvCxnSpPr>
        <p:spPr>
          <a:xfrm rot="10800000">
            <a:off x="2597700" y="1967400"/>
            <a:ext cx="0" cy="167700"/>
          </a:xfrm>
          <a:prstGeom prst="straightConnector1">
            <a:avLst/>
          </a:prstGeom>
          <a:noFill/>
          <a:ln cap="flat" cmpd="sng" w="9525">
            <a:solidFill>
              <a:srgbClr val="424242"/>
            </a:solidFill>
            <a:prstDash val="solid"/>
            <a:round/>
            <a:headEnd len="sm" w="sm" type="none"/>
            <a:tailEnd len="med" w="med" type="triangle"/>
          </a:ln>
        </p:spPr>
      </p:cxnSp>
      <p:sp>
        <p:nvSpPr>
          <p:cNvPr id="714" name="Google Shape;714;p47"/>
          <p:cNvSpPr txBox="1"/>
          <p:nvPr/>
        </p:nvSpPr>
        <p:spPr>
          <a:xfrm>
            <a:off x="2467950" y="17108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3</a:t>
            </a:r>
            <a:endParaRPr b="0" baseline="-25000" i="0" sz="900" u="none" cap="none" strike="noStrike">
              <a:solidFill>
                <a:srgbClr val="000000"/>
              </a:solidFill>
              <a:latin typeface="Roboto"/>
              <a:ea typeface="Roboto"/>
              <a:cs typeface="Roboto"/>
              <a:sym typeface="Roboto"/>
            </a:endParaRPr>
          </a:p>
        </p:txBody>
      </p:sp>
      <p:cxnSp>
        <p:nvCxnSpPr>
          <p:cNvPr id="715" name="Google Shape;715;p47"/>
          <p:cNvCxnSpPr/>
          <p:nvPr/>
        </p:nvCxnSpPr>
        <p:spPr>
          <a:xfrm rot="10800000">
            <a:off x="2750100" y="19674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716" name="Google Shape;716;p47"/>
          <p:cNvCxnSpPr/>
          <p:nvPr/>
        </p:nvCxnSpPr>
        <p:spPr>
          <a:xfrm rot="10800000">
            <a:off x="2902500" y="1967400"/>
            <a:ext cx="0" cy="167700"/>
          </a:xfrm>
          <a:prstGeom prst="straightConnector1">
            <a:avLst/>
          </a:prstGeom>
          <a:noFill/>
          <a:ln cap="flat" cmpd="sng" w="9525">
            <a:solidFill>
              <a:srgbClr val="424242"/>
            </a:solidFill>
            <a:prstDash val="solid"/>
            <a:round/>
            <a:headEnd len="sm" w="sm" type="none"/>
            <a:tailEnd len="med" w="med" type="triangle"/>
          </a:ln>
        </p:spPr>
      </p:cxnSp>
      <p:sp>
        <p:nvSpPr>
          <p:cNvPr id="717" name="Google Shape;717;p47"/>
          <p:cNvSpPr txBox="1"/>
          <p:nvPr/>
        </p:nvSpPr>
        <p:spPr>
          <a:xfrm>
            <a:off x="2772750" y="17108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N</a:t>
            </a:r>
            <a:endParaRPr b="0" baseline="-25000" i="0" sz="900" u="none" cap="none" strike="noStrike">
              <a:solidFill>
                <a:srgbClr val="000000"/>
              </a:solidFill>
              <a:latin typeface="Roboto"/>
              <a:ea typeface="Roboto"/>
              <a:cs typeface="Roboto"/>
              <a:sym typeface="Roboto"/>
            </a:endParaRPr>
          </a:p>
        </p:txBody>
      </p:sp>
      <p:sp>
        <p:nvSpPr>
          <p:cNvPr id="718" name="Google Shape;718;p47"/>
          <p:cNvSpPr/>
          <p:nvPr/>
        </p:nvSpPr>
        <p:spPr>
          <a:xfrm>
            <a:off x="3281100" y="2894375"/>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Transformer Blocks</a:t>
            </a:r>
            <a:endParaRPr b="0" i="0" sz="1400" u="none" cap="none" strike="noStrike">
              <a:solidFill>
                <a:srgbClr val="000000"/>
              </a:solidFill>
              <a:latin typeface="Arial"/>
              <a:ea typeface="Arial"/>
              <a:cs typeface="Arial"/>
              <a:sym typeface="Arial"/>
            </a:endParaRPr>
          </a:p>
        </p:txBody>
      </p:sp>
      <p:cxnSp>
        <p:nvCxnSpPr>
          <p:cNvPr id="719" name="Google Shape;719;p47"/>
          <p:cNvCxnSpPr/>
          <p:nvPr/>
        </p:nvCxnSpPr>
        <p:spPr>
          <a:xfrm>
            <a:off x="4106700" y="3153425"/>
            <a:ext cx="165000" cy="0"/>
          </a:xfrm>
          <a:prstGeom prst="straightConnector1">
            <a:avLst/>
          </a:prstGeom>
          <a:noFill/>
          <a:ln cap="flat" cmpd="sng" w="9525">
            <a:solidFill>
              <a:srgbClr val="424242"/>
            </a:solidFill>
            <a:prstDash val="solid"/>
            <a:round/>
            <a:headEnd len="sm" w="sm" type="none"/>
            <a:tailEnd len="med" w="med" type="triangle"/>
          </a:ln>
        </p:spPr>
      </p:cxnSp>
      <p:cxnSp>
        <p:nvCxnSpPr>
          <p:cNvPr id="720" name="Google Shape;720;p47"/>
          <p:cNvCxnSpPr/>
          <p:nvPr/>
        </p:nvCxnSpPr>
        <p:spPr>
          <a:xfrm rot="10800000">
            <a:off x="3693900" y="2726675"/>
            <a:ext cx="0" cy="167700"/>
          </a:xfrm>
          <a:prstGeom prst="straightConnector1">
            <a:avLst/>
          </a:prstGeom>
          <a:noFill/>
          <a:ln cap="flat" cmpd="sng" w="9525">
            <a:solidFill>
              <a:srgbClr val="424242"/>
            </a:solidFill>
            <a:prstDash val="solid"/>
            <a:round/>
            <a:headEnd len="sm" w="sm" type="none"/>
            <a:tailEnd len="med" w="med" type="triangle"/>
          </a:ln>
        </p:spPr>
      </p:cxnSp>
      <p:sp>
        <p:nvSpPr>
          <p:cNvPr id="721" name="Google Shape;721;p47"/>
          <p:cNvSpPr/>
          <p:nvPr/>
        </p:nvSpPr>
        <p:spPr>
          <a:xfrm>
            <a:off x="3281100" y="2513375"/>
            <a:ext cx="825600" cy="240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722" name="Google Shape;722;p47"/>
          <p:cNvCxnSpPr/>
          <p:nvPr/>
        </p:nvCxnSpPr>
        <p:spPr>
          <a:xfrm rot="10800000">
            <a:off x="3693900" y="2345675"/>
            <a:ext cx="0" cy="167700"/>
          </a:xfrm>
          <a:prstGeom prst="straightConnector1">
            <a:avLst/>
          </a:prstGeom>
          <a:noFill/>
          <a:ln cap="flat" cmpd="sng" w="9525">
            <a:solidFill>
              <a:srgbClr val="424242"/>
            </a:solidFill>
            <a:prstDash val="solid"/>
            <a:round/>
            <a:headEnd len="sm" w="sm" type="none"/>
            <a:tailEnd len="med" w="med" type="triangle"/>
          </a:ln>
        </p:spPr>
      </p:cxnSp>
      <p:sp>
        <p:nvSpPr>
          <p:cNvPr id="723" name="Google Shape;723;p47"/>
          <p:cNvSpPr/>
          <p:nvPr/>
        </p:nvSpPr>
        <p:spPr>
          <a:xfrm>
            <a:off x="3281100" y="2132375"/>
            <a:ext cx="825600" cy="240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724" name="Google Shape;724;p47"/>
          <p:cNvSpPr/>
          <p:nvPr/>
        </p:nvSpPr>
        <p:spPr>
          <a:xfrm>
            <a:off x="3282988" y="3677225"/>
            <a:ext cx="825600" cy="240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725" name="Google Shape;725;p47"/>
          <p:cNvCxnSpPr>
            <a:stCxn id="724" idx="0"/>
          </p:cNvCxnSpPr>
          <p:nvPr/>
        </p:nvCxnSpPr>
        <p:spPr>
          <a:xfrm rot="10800000">
            <a:off x="3690988" y="3420425"/>
            <a:ext cx="4800" cy="256800"/>
          </a:xfrm>
          <a:prstGeom prst="straightConnector1">
            <a:avLst/>
          </a:prstGeom>
          <a:noFill/>
          <a:ln cap="flat" cmpd="sng" w="9525">
            <a:solidFill>
              <a:srgbClr val="424242"/>
            </a:solidFill>
            <a:prstDash val="solid"/>
            <a:round/>
            <a:headEnd len="sm" w="sm" type="none"/>
            <a:tailEnd len="med" w="med" type="triangle"/>
          </a:ln>
        </p:spPr>
      </p:cxnSp>
      <p:cxnSp>
        <p:nvCxnSpPr>
          <p:cNvPr id="726" name="Google Shape;726;p47"/>
          <p:cNvCxnSpPr/>
          <p:nvPr/>
        </p:nvCxnSpPr>
        <p:spPr>
          <a:xfrm rot="10800000">
            <a:off x="3695788" y="3917825"/>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727" name="Google Shape;727;p47"/>
          <p:cNvCxnSpPr/>
          <p:nvPr/>
        </p:nvCxnSpPr>
        <p:spPr>
          <a:xfrm rot="10800000">
            <a:off x="3359700" y="1967400"/>
            <a:ext cx="0" cy="167700"/>
          </a:xfrm>
          <a:prstGeom prst="straightConnector1">
            <a:avLst/>
          </a:prstGeom>
          <a:noFill/>
          <a:ln cap="flat" cmpd="sng" w="9525">
            <a:solidFill>
              <a:srgbClr val="424242"/>
            </a:solidFill>
            <a:prstDash val="solid"/>
            <a:round/>
            <a:headEnd len="sm" w="sm" type="none"/>
            <a:tailEnd len="med" w="med" type="triangle"/>
          </a:ln>
        </p:spPr>
      </p:cxnSp>
      <p:sp>
        <p:nvSpPr>
          <p:cNvPr id="728" name="Google Shape;728;p47"/>
          <p:cNvSpPr txBox="1"/>
          <p:nvPr/>
        </p:nvSpPr>
        <p:spPr>
          <a:xfrm>
            <a:off x="3229950" y="17108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1</a:t>
            </a:r>
            <a:endParaRPr b="0" baseline="-25000" i="0" sz="900" u="none" cap="none" strike="noStrike">
              <a:solidFill>
                <a:srgbClr val="000000"/>
              </a:solidFill>
              <a:latin typeface="Roboto"/>
              <a:ea typeface="Roboto"/>
              <a:cs typeface="Roboto"/>
              <a:sym typeface="Roboto"/>
            </a:endParaRPr>
          </a:p>
        </p:txBody>
      </p:sp>
      <p:cxnSp>
        <p:nvCxnSpPr>
          <p:cNvPr id="729" name="Google Shape;729;p47"/>
          <p:cNvCxnSpPr/>
          <p:nvPr/>
        </p:nvCxnSpPr>
        <p:spPr>
          <a:xfrm rot="10800000">
            <a:off x="3512100" y="1967400"/>
            <a:ext cx="0" cy="167700"/>
          </a:xfrm>
          <a:prstGeom prst="straightConnector1">
            <a:avLst/>
          </a:prstGeom>
          <a:noFill/>
          <a:ln cap="flat" cmpd="sng" w="9525">
            <a:solidFill>
              <a:srgbClr val="424242"/>
            </a:solidFill>
            <a:prstDash val="solid"/>
            <a:round/>
            <a:headEnd len="sm" w="sm" type="none"/>
            <a:tailEnd len="med" w="med" type="triangle"/>
          </a:ln>
        </p:spPr>
      </p:cxnSp>
      <p:sp>
        <p:nvSpPr>
          <p:cNvPr id="730" name="Google Shape;730;p47"/>
          <p:cNvSpPr txBox="1"/>
          <p:nvPr/>
        </p:nvSpPr>
        <p:spPr>
          <a:xfrm>
            <a:off x="3382350" y="17108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2</a:t>
            </a:r>
            <a:endParaRPr b="0" baseline="-25000" i="0" sz="900" u="none" cap="none" strike="noStrike">
              <a:solidFill>
                <a:srgbClr val="000000"/>
              </a:solidFill>
              <a:latin typeface="Roboto"/>
              <a:ea typeface="Roboto"/>
              <a:cs typeface="Roboto"/>
              <a:sym typeface="Roboto"/>
            </a:endParaRPr>
          </a:p>
        </p:txBody>
      </p:sp>
      <p:cxnSp>
        <p:nvCxnSpPr>
          <p:cNvPr id="731" name="Google Shape;731;p47"/>
          <p:cNvCxnSpPr/>
          <p:nvPr/>
        </p:nvCxnSpPr>
        <p:spPr>
          <a:xfrm rot="10800000">
            <a:off x="3664500" y="1967400"/>
            <a:ext cx="0" cy="167700"/>
          </a:xfrm>
          <a:prstGeom prst="straightConnector1">
            <a:avLst/>
          </a:prstGeom>
          <a:noFill/>
          <a:ln cap="flat" cmpd="sng" w="9525">
            <a:solidFill>
              <a:srgbClr val="424242"/>
            </a:solidFill>
            <a:prstDash val="solid"/>
            <a:round/>
            <a:headEnd len="sm" w="sm" type="none"/>
            <a:tailEnd len="med" w="med" type="triangle"/>
          </a:ln>
        </p:spPr>
      </p:cxnSp>
      <p:sp>
        <p:nvSpPr>
          <p:cNvPr id="732" name="Google Shape;732;p47"/>
          <p:cNvSpPr txBox="1"/>
          <p:nvPr/>
        </p:nvSpPr>
        <p:spPr>
          <a:xfrm>
            <a:off x="3534750" y="17108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3</a:t>
            </a:r>
            <a:endParaRPr b="0" baseline="-25000" i="0" sz="900" u="none" cap="none" strike="noStrike">
              <a:solidFill>
                <a:srgbClr val="000000"/>
              </a:solidFill>
              <a:latin typeface="Roboto"/>
              <a:ea typeface="Roboto"/>
              <a:cs typeface="Roboto"/>
              <a:sym typeface="Roboto"/>
            </a:endParaRPr>
          </a:p>
        </p:txBody>
      </p:sp>
      <p:cxnSp>
        <p:nvCxnSpPr>
          <p:cNvPr id="733" name="Google Shape;733;p47"/>
          <p:cNvCxnSpPr/>
          <p:nvPr/>
        </p:nvCxnSpPr>
        <p:spPr>
          <a:xfrm rot="10800000">
            <a:off x="3816900" y="1967400"/>
            <a:ext cx="0" cy="167700"/>
          </a:xfrm>
          <a:prstGeom prst="straightConnector1">
            <a:avLst/>
          </a:prstGeom>
          <a:noFill/>
          <a:ln cap="flat" cmpd="sng" w="9525">
            <a:solidFill>
              <a:srgbClr val="424242"/>
            </a:solidFill>
            <a:prstDash val="solid"/>
            <a:round/>
            <a:headEnd len="sm" w="sm" type="none"/>
            <a:tailEnd len="med" w="med" type="triangle"/>
          </a:ln>
        </p:spPr>
      </p:cxnSp>
      <p:sp>
        <p:nvSpPr>
          <p:cNvPr id="734" name="Google Shape;734;p47"/>
          <p:cNvSpPr txBox="1"/>
          <p:nvPr/>
        </p:nvSpPr>
        <p:spPr>
          <a:xfrm>
            <a:off x="3687150" y="17108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a:t>
            </a:r>
            <a:endParaRPr b="0" baseline="-25000" i="0" sz="900" u="none" cap="none" strike="noStrike">
              <a:solidFill>
                <a:srgbClr val="000000"/>
              </a:solidFill>
              <a:latin typeface="Roboto"/>
              <a:ea typeface="Roboto"/>
              <a:cs typeface="Roboto"/>
              <a:sym typeface="Roboto"/>
            </a:endParaRPr>
          </a:p>
        </p:txBody>
      </p:sp>
      <p:cxnSp>
        <p:nvCxnSpPr>
          <p:cNvPr id="735" name="Google Shape;735;p47"/>
          <p:cNvCxnSpPr/>
          <p:nvPr/>
        </p:nvCxnSpPr>
        <p:spPr>
          <a:xfrm rot="10800000">
            <a:off x="3969300" y="1967400"/>
            <a:ext cx="0" cy="167700"/>
          </a:xfrm>
          <a:prstGeom prst="straightConnector1">
            <a:avLst/>
          </a:prstGeom>
          <a:noFill/>
          <a:ln cap="flat" cmpd="sng" w="9525">
            <a:solidFill>
              <a:srgbClr val="424242"/>
            </a:solidFill>
            <a:prstDash val="solid"/>
            <a:round/>
            <a:headEnd len="sm" w="sm" type="none"/>
            <a:tailEnd len="med" w="med" type="triangle"/>
          </a:ln>
        </p:spPr>
      </p:cxnSp>
      <p:sp>
        <p:nvSpPr>
          <p:cNvPr id="736" name="Google Shape;736;p47"/>
          <p:cNvSpPr txBox="1"/>
          <p:nvPr/>
        </p:nvSpPr>
        <p:spPr>
          <a:xfrm>
            <a:off x="3839550" y="17108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N</a:t>
            </a:r>
            <a:endParaRPr b="0" baseline="-25000" i="0" sz="900" u="none" cap="none" strike="noStrike">
              <a:solidFill>
                <a:srgbClr val="000000"/>
              </a:solidFill>
              <a:latin typeface="Roboto"/>
              <a:ea typeface="Roboto"/>
              <a:cs typeface="Roboto"/>
              <a:sym typeface="Roboto"/>
            </a:endParaRPr>
          </a:p>
        </p:txBody>
      </p:sp>
      <p:sp>
        <p:nvSpPr>
          <p:cNvPr id="737" name="Google Shape;737;p47"/>
          <p:cNvSpPr/>
          <p:nvPr/>
        </p:nvSpPr>
        <p:spPr>
          <a:xfrm>
            <a:off x="4271700" y="2894375"/>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Transformer Blocks</a:t>
            </a:r>
            <a:endParaRPr b="0" i="0" sz="1400" u="none" cap="none" strike="noStrike">
              <a:solidFill>
                <a:srgbClr val="000000"/>
              </a:solidFill>
              <a:latin typeface="Arial"/>
              <a:ea typeface="Arial"/>
              <a:cs typeface="Arial"/>
              <a:sym typeface="Arial"/>
            </a:endParaRPr>
          </a:p>
        </p:txBody>
      </p:sp>
      <p:cxnSp>
        <p:nvCxnSpPr>
          <p:cNvPr id="738" name="Google Shape;738;p47"/>
          <p:cNvCxnSpPr/>
          <p:nvPr/>
        </p:nvCxnSpPr>
        <p:spPr>
          <a:xfrm rot="10800000">
            <a:off x="4684500" y="2726675"/>
            <a:ext cx="0" cy="167700"/>
          </a:xfrm>
          <a:prstGeom prst="straightConnector1">
            <a:avLst/>
          </a:prstGeom>
          <a:noFill/>
          <a:ln cap="flat" cmpd="sng" w="9525">
            <a:solidFill>
              <a:srgbClr val="424242"/>
            </a:solidFill>
            <a:prstDash val="solid"/>
            <a:round/>
            <a:headEnd len="sm" w="sm" type="none"/>
            <a:tailEnd len="med" w="med" type="triangle"/>
          </a:ln>
        </p:spPr>
      </p:cxnSp>
      <p:sp>
        <p:nvSpPr>
          <p:cNvPr id="739" name="Google Shape;739;p47"/>
          <p:cNvSpPr/>
          <p:nvPr/>
        </p:nvSpPr>
        <p:spPr>
          <a:xfrm>
            <a:off x="4271700" y="2513375"/>
            <a:ext cx="825600" cy="240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740" name="Google Shape;740;p47"/>
          <p:cNvCxnSpPr/>
          <p:nvPr/>
        </p:nvCxnSpPr>
        <p:spPr>
          <a:xfrm rot="10800000">
            <a:off x="4684500" y="2345675"/>
            <a:ext cx="0" cy="167700"/>
          </a:xfrm>
          <a:prstGeom prst="straightConnector1">
            <a:avLst/>
          </a:prstGeom>
          <a:noFill/>
          <a:ln cap="flat" cmpd="sng" w="9525">
            <a:solidFill>
              <a:srgbClr val="424242"/>
            </a:solidFill>
            <a:prstDash val="solid"/>
            <a:round/>
            <a:headEnd len="sm" w="sm" type="none"/>
            <a:tailEnd len="med" w="med" type="triangle"/>
          </a:ln>
        </p:spPr>
      </p:cxnSp>
      <p:sp>
        <p:nvSpPr>
          <p:cNvPr id="741" name="Google Shape;741;p47"/>
          <p:cNvSpPr/>
          <p:nvPr/>
        </p:nvSpPr>
        <p:spPr>
          <a:xfrm>
            <a:off x="4271700" y="2132375"/>
            <a:ext cx="825600" cy="240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742" name="Google Shape;742;p47"/>
          <p:cNvSpPr/>
          <p:nvPr/>
        </p:nvSpPr>
        <p:spPr>
          <a:xfrm>
            <a:off x="4273588" y="3677225"/>
            <a:ext cx="825600" cy="240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743" name="Google Shape;743;p47"/>
          <p:cNvCxnSpPr>
            <a:stCxn id="742" idx="0"/>
          </p:cNvCxnSpPr>
          <p:nvPr/>
        </p:nvCxnSpPr>
        <p:spPr>
          <a:xfrm rot="10800000">
            <a:off x="4681588" y="3420425"/>
            <a:ext cx="4800" cy="256800"/>
          </a:xfrm>
          <a:prstGeom prst="straightConnector1">
            <a:avLst/>
          </a:prstGeom>
          <a:noFill/>
          <a:ln cap="flat" cmpd="sng" w="9525">
            <a:solidFill>
              <a:srgbClr val="424242"/>
            </a:solidFill>
            <a:prstDash val="solid"/>
            <a:round/>
            <a:headEnd len="sm" w="sm" type="none"/>
            <a:tailEnd len="med" w="med" type="triangle"/>
          </a:ln>
        </p:spPr>
      </p:cxnSp>
      <p:cxnSp>
        <p:nvCxnSpPr>
          <p:cNvPr id="744" name="Google Shape;744;p47"/>
          <p:cNvCxnSpPr/>
          <p:nvPr/>
        </p:nvCxnSpPr>
        <p:spPr>
          <a:xfrm rot="10800000">
            <a:off x="4686388" y="3917825"/>
            <a:ext cx="0" cy="167700"/>
          </a:xfrm>
          <a:prstGeom prst="straightConnector1">
            <a:avLst/>
          </a:prstGeom>
          <a:noFill/>
          <a:ln cap="flat" cmpd="sng" w="9525">
            <a:solidFill>
              <a:srgbClr val="424242"/>
            </a:solidFill>
            <a:prstDash val="solid"/>
            <a:round/>
            <a:headEnd len="sm" w="sm" type="none"/>
            <a:tailEnd len="med" w="med" type="triangle"/>
          </a:ln>
        </p:spPr>
      </p:cxnSp>
      <p:sp>
        <p:nvSpPr>
          <p:cNvPr id="745" name="Google Shape;745;p47"/>
          <p:cNvSpPr txBox="1"/>
          <p:nvPr/>
        </p:nvSpPr>
        <p:spPr>
          <a:xfrm>
            <a:off x="4220550" y="17108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1</a:t>
            </a:r>
            <a:endParaRPr b="0" baseline="-25000" i="0" sz="900" u="none" cap="none" strike="noStrike">
              <a:solidFill>
                <a:srgbClr val="000000"/>
              </a:solidFill>
              <a:latin typeface="Roboto"/>
              <a:ea typeface="Roboto"/>
              <a:cs typeface="Roboto"/>
              <a:sym typeface="Roboto"/>
            </a:endParaRPr>
          </a:p>
        </p:txBody>
      </p:sp>
      <p:cxnSp>
        <p:nvCxnSpPr>
          <p:cNvPr id="746" name="Google Shape;746;p47"/>
          <p:cNvCxnSpPr/>
          <p:nvPr/>
        </p:nvCxnSpPr>
        <p:spPr>
          <a:xfrm rot="10800000">
            <a:off x="4502700" y="1967400"/>
            <a:ext cx="0" cy="167700"/>
          </a:xfrm>
          <a:prstGeom prst="straightConnector1">
            <a:avLst/>
          </a:prstGeom>
          <a:noFill/>
          <a:ln cap="flat" cmpd="sng" w="9525">
            <a:solidFill>
              <a:srgbClr val="424242"/>
            </a:solidFill>
            <a:prstDash val="solid"/>
            <a:round/>
            <a:headEnd len="sm" w="sm" type="none"/>
            <a:tailEnd len="med" w="med" type="triangle"/>
          </a:ln>
        </p:spPr>
      </p:cxnSp>
      <p:sp>
        <p:nvSpPr>
          <p:cNvPr id="747" name="Google Shape;747;p47"/>
          <p:cNvSpPr txBox="1"/>
          <p:nvPr/>
        </p:nvSpPr>
        <p:spPr>
          <a:xfrm>
            <a:off x="4372950" y="17108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2</a:t>
            </a:r>
            <a:endParaRPr b="0" baseline="-25000" i="0" sz="900" u="none" cap="none" strike="noStrike">
              <a:solidFill>
                <a:srgbClr val="000000"/>
              </a:solidFill>
              <a:latin typeface="Roboto"/>
              <a:ea typeface="Roboto"/>
              <a:cs typeface="Roboto"/>
              <a:sym typeface="Roboto"/>
            </a:endParaRPr>
          </a:p>
        </p:txBody>
      </p:sp>
      <p:cxnSp>
        <p:nvCxnSpPr>
          <p:cNvPr id="748" name="Google Shape;748;p47"/>
          <p:cNvCxnSpPr/>
          <p:nvPr/>
        </p:nvCxnSpPr>
        <p:spPr>
          <a:xfrm rot="10800000">
            <a:off x="4655100" y="1967400"/>
            <a:ext cx="0" cy="167700"/>
          </a:xfrm>
          <a:prstGeom prst="straightConnector1">
            <a:avLst/>
          </a:prstGeom>
          <a:noFill/>
          <a:ln cap="flat" cmpd="sng" w="9525">
            <a:solidFill>
              <a:srgbClr val="424242"/>
            </a:solidFill>
            <a:prstDash val="solid"/>
            <a:round/>
            <a:headEnd len="sm" w="sm" type="none"/>
            <a:tailEnd len="med" w="med" type="triangle"/>
          </a:ln>
        </p:spPr>
      </p:cxnSp>
      <p:sp>
        <p:nvSpPr>
          <p:cNvPr id="749" name="Google Shape;749;p47"/>
          <p:cNvSpPr txBox="1"/>
          <p:nvPr/>
        </p:nvSpPr>
        <p:spPr>
          <a:xfrm>
            <a:off x="4525350" y="17108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3</a:t>
            </a:r>
            <a:endParaRPr b="0" baseline="-25000" i="0" sz="900" u="none" cap="none" strike="noStrike">
              <a:solidFill>
                <a:srgbClr val="000000"/>
              </a:solidFill>
              <a:latin typeface="Roboto"/>
              <a:ea typeface="Roboto"/>
              <a:cs typeface="Roboto"/>
              <a:sym typeface="Roboto"/>
            </a:endParaRPr>
          </a:p>
        </p:txBody>
      </p:sp>
      <p:cxnSp>
        <p:nvCxnSpPr>
          <p:cNvPr id="750" name="Google Shape;750;p47"/>
          <p:cNvCxnSpPr/>
          <p:nvPr/>
        </p:nvCxnSpPr>
        <p:spPr>
          <a:xfrm rot="10800000">
            <a:off x="4807500" y="1967400"/>
            <a:ext cx="0" cy="167700"/>
          </a:xfrm>
          <a:prstGeom prst="straightConnector1">
            <a:avLst/>
          </a:prstGeom>
          <a:noFill/>
          <a:ln cap="flat" cmpd="sng" w="9525">
            <a:solidFill>
              <a:srgbClr val="424242"/>
            </a:solidFill>
            <a:prstDash val="solid"/>
            <a:round/>
            <a:headEnd len="sm" w="sm" type="none"/>
            <a:tailEnd len="med" w="med" type="triangle"/>
          </a:ln>
        </p:spPr>
      </p:cxnSp>
      <p:sp>
        <p:nvSpPr>
          <p:cNvPr id="751" name="Google Shape;751;p47"/>
          <p:cNvSpPr txBox="1"/>
          <p:nvPr/>
        </p:nvSpPr>
        <p:spPr>
          <a:xfrm>
            <a:off x="4677750" y="17108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a:t>
            </a:r>
            <a:endParaRPr b="0" baseline="-25000" i="0" sz="900" u="none" cap="none" strike="noStrike">
              <a:solidFill>
                <a:srgbClr val="000000"/>
              </a:solidFill>
              <a:latin typeface="Roboto"/>
              <a:ea typeface="Roboto"/>
              <a:cs typeface="Roboto"/>
              <a:sym typeface="Roboto"/>
            </a:endParaRPr>
          </a:p>
        </p:txBody>
      </p:sp>
      <p:sp>
        <p:nvSpPr>
          <p:cNvPr id="752" name="Google Shape;752;p47"/>
          <p:cNvSpPr txBox="1"/>
          <p:nvPr/>
        </p:nvSpPr>
        <p:spPr>
          <a:xfrm>
            <a:off x="4830150" y="17108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N</a:t>
            </a:r>
            <a:endParaRPr b="0" baseline="-25000" i="0" sz="900" u="none" cap="none" strike="noStrike">
              <a:solidFill>
                <a:srgbClr val="000000"/>
              </a:solidFill>
              <a:latin typeface="Roboto"/>
              <a:ea typeface="Roboto"/>
              <a:cs typeface="Roboto"/>
              <a:sym typeface="Roboto"/>
            </a:endParaRPr>
          </a:p>
        </p:txBody>
      </p:sp>
      <p:sp>
        <p:nvSpPr>
          <p:cNvPr id="753" name="Google Shape;753;p47"/>
          <p:cNvSpPr txBox="1"/>
          <p:nvPr/>
        </p:nvSpPr>
        <p:spPr>
          <a:xfrm>
            <a:off x="2620350" y="17108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a:t>
            </a:r>
            <a:endParaRPr b="0" baseline="-25000" i="0" sz="900" u="none" cap="none" strike="noStrike">
              <a:solidFill>
                <a:srgbClr val="000000"/>
              </a:solidFill>
              <a:latin typeface="Roboto"/>
              <a:ea typeface="Roboto"/>
              <a:cs typeface="Roboto"/>
              <a:sym typeface="Roboto"/>
            </a:endParaRPr>
          </a:p>
        </p:txBody>
      </p:sp>
      <p:sp>
        <p:nvSpPr>
          <p:cNvPr id="754" name="Google Shape;754;p47"/>
          <p:cNvSpPr txBox="1"/>
          <p:nvPr/>
        </p:nvSpPr>
        <p:spPr>
          <a:xfrm>
            <a:off x="5287350" y="1605350"/>
            <a:ext cx="3579000" cy="1262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One way to generate multiple outputs is by using the </a:t>
            </a:r>
            <a:r>
              <a:rPr b="1" i="0" lang="en-GB" sz="1400" u="none" cap="none" strike="noStrike">
                <a:solidFill>
                  <a:srgbClr val="000000"/>
                </a:solidFill>
                <a:latin typeface="Roboto"/>
                <a:ea typeface="Roboto"/>
                <a:cs typeface="Roboto"/>
                <a:sym typeface="Roboto"/>
              </a:rPr>
              <a:t>beam search</a:t>
            </a:r>
            <a:r>
              <a:rPr b="0" i="0" lang="en-GB" sz="1400" u="none" cap="none" strike="noStrike">
                <a:solidFill>
                  <a:srgbClr val="000000"/>
                </a:solidFill>
                <a:latin typeface="Roboto"/>
                <a:ea typeface="Roboto"/>
                <a:cs typeface="Roboto"/>
                <a:sym typeface="Roboto"/>
              </a:rPr>
              <a:t> algorithm and selecting the </a:t>
            </a:r>
            <a:r>
              <a:rPr b="1" i="0" lang="en-GB" sz="1400" u="none" cap="none" strike="noStrike">
                <a:solidFill>
                  <a:srgbClr val="000000"/>
                </a:solidFill>
                <a:latin typeface="Roboto"/>
                <a:ea typeface="Roboto"/>
                <a:cs typeface="Roboto"/>
                <a:sym typeface="Roboto"/>
              </a:rPr>
              <a:t>top K hypotheses</a:t>
            </a:r>
            <a:r>
              <a:rPr b="0" i="0" lang="en-GB" sz="1400" u="none" cap="none" strike="noStrike">
                <a:solidFill>
                  <a:srgbClr val="000000"/>
                </a:solidFill>
                <a:latin typeface="Roboto"/>
                <a:ea typeface="Roboto"/>
                <a:cs typeface="Roboto"/>
                <a:sym typeface="Roboto"/>
              </a:rPr>
              <a:t> at each time step (as we have seen for ASR).</a:t>
            </a:r>
            <a:endParaRPr b="0" i="0" sz="1400" u="none" cap="none" strike="noStrike">
              <a:solidFill>
                <a:srgbClr val="000000"/>
              </a:solidFill>
              <a:latin typeface="Roboto"/>
              <a:ea typeface="Roboto"/>
              <a:cs typeface="Roboto"/>
              <a:sym typeface="Roboto"/>
            </a:endParaRPr>
          </a:p>
        </p:txBody>
      </p:sp>
      <p:sp>
        <p:nvSpPr>
          <p:cNvPr id="755" name="Google Shape;755;p47"/>
          <p:cNvSpPr txBox="1"/>
          <p:nvPr/>
        </p:nvSpPr>
        <p:spPr>
          <a:xfrm>
            <a:off x="5287350" y="2976950"/>
            <a:ext cx="35790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Another way would be to select the tokens which have a probability higher than a threshold.</a:t>
            </a:r>
            <a:endParaRPr b="0" i="0" sz="1400" u="none" cap="none" strike="noStrike">
              <a:solidFill>
                <a:srgbClr val="000000"/>
              </a:solidFill>
              <a:latin typeface="Roboto"/>
              <a:ea typeface="Roboto"/>
              <a:cs typeface="Roboto"/>
              <a:sym typeface="Roboto"/>
            </a:endParaRPr>
          </a:p>
        </p:txBody>
      </p:sp>
      <p:sp>
        <p:nvSpPr>
          <p:cNvPr id="756" name="Google Shape;756;p47"/>
          <p:cNvSpPr txBox="1"/>
          <p:nvPr/>
        </p:nvSpPr>
        <p:spPr>
          <a:xfrm>
            <a:off x="5403500" y="3954950"/>
            <a:ext cx="35790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Similarly, </a:t>
            </a:r>
            <a:r>
              <a:rPr b="1" i="0" lang="en-GB" sz="1400" u="none" cap="none" strike="noStrike">
                <a:solidFill>
                  <a:srgbClr val="000000"/>
                </a:solidFill>
                <a:latin typeface="Roboto"/>
                <a:ea typeface="Roboto"/>
                <a:cs typeface="Roboto"/>
                <a:sym typeface="Roboto"/>
              </a:rPr>
              <a:t>top-p</a:t>
            </a:r>
            <a:r>
              <a:rPr b="0" i="0" lang="en-GB" sz="1400" u="none" cap="none" strike="noStrike">
                <a:solidFill>
                  <a:srgbClr val="000000"/>
                </a:solidFill>
                <a:latin typeface="Roboto"/>
                <a:ea typeface="Roboto"/>
                <a:cs typeface="Roboto"/>
                <a:sym typeface="Roboto"/>
              </a:rPr>
              <a:t> selects the top tokens whose sum of their probabilities does not exceed a certain value.  </a:t>
            </a:r>
            <a:endParaRPr b="0"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60" name="Shape 760"/>
        <p:cNvGrpSpPr/>
        <p:nvPr/>
      </p:nvGrpSpPr>
      <p:grpSpPr>
        <a:xfrm>
          <a:off x="0" y="0"/>
          <a:ext cx="0" cy="0"/>
          <a:chOff x="0" y="0"/>
          <a:chExt cx="0" cy="0"/>
        </a:xfrm>
      </p:grpSpPr>
      <p:sp>
        <p:nvSpPr>
          <p:cNvPr id="761" name="Google Shape;761;p4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Chat GPT</a:t>
            </a:r>
            <a:endParaRPr sz="2600"/>
          </a:p>
        </p:txBody>
      </p:sp>
      <p:sp>
        <p:nvSpPr>
          <p:cNvPr id="762" name="Google Shape;762;p4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763" name="Google Shape;763;p48"/>
          <p:cNvPicPr preferRelativeResize="0"/>
          <p:nvPr/>
        </p:nvPicPr>
        <p:blipFill rotWithShape="1">
          <a:blip r:embed="rId3">
            <a:alphaModFix/>
          </a:blip>
          <a:srcRect b="0" l="0" r="0" t="0"/>
          <a:stretch/>
        </p:blipFill>
        <p:spPr>
          <a:xfrm>
            <a:off x="310675" y="884648"/>
            <a:ext cx="548700" cy="508460"/>
          </a:xfrm>
          <a:prstGeom prst="rect">
            <a:avLst/>
          </a:prstGeom>
          <a:noFill/>
          <a:ln>
            <a:noFill/>
          </a:ln>
        </p:spPr>
      </p:pic>
      <p:sp>
        <p:nvSpPr>
          <p:cNvPr id="764" name="Google Shape;764;p48"/>
          <p:cNvSpPr txBox="1"/>
          <p:nvPr/>
        </p:nvSpPr>
        <p:spPr>
          <a:xfrm>
            <a:off x="1092700" y="938775"/>
            <a:ext cx="520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How can we generate different outputs given the same prompt? </a:t>
            </a:r>
            <a:endParaRPr b="0" i="1" sz="1400" u="none" cap="none" strike="noStrike">
              <a:solidFill>
                <a:srgbClr val="000000"/>
              </a:solidFill>
              <a:latin typeface="Roboto"/>
              <a:ea typeface="Roboto"/>
              <a:cs typeface="Roboto"/>
              <a:sym typeface="Roboto"/>
            </a:endParaRPr>
          </a:p>
        </p:txBody>
      </p:sp>
      <p:sp>
        <p:nvSpPr>
          <p:cNvPr id="765" name="Google Shape;765;p48"/>
          <p:cNvSpPr/>
          <p:nvPr/>
        </p:nvSpPr>
        <p:spPr>
          <a:xfrm>
            <a:off x="203700" y="3201900"/>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Transformer Blocks</a:t>
            </a:r>
            <a:endParaRPr b="0" i="0" sz="800" u="none" cap="none" strike="noStrike">
              <a:solidFill>
                <a:srgbClr val="000000"/>
              </a:solidFill>
              <a:latin typeface="Arial"/>
              <a:ea typeface="Arial"/>
              <a:cs typeface="Arial"/>
              <a:sym typeface="Arial"/>
            </a:endParaRPr>
          </a:p>
        </p:txBody>
      </p:sp>
      <p:sp>
        <p:nvSpPr>
          <p:cNvPr id="766" name="Google Shape;766;p48"/>
          <p:cNvSpPr/>
          <p:nvPr/>
        </p:nvSpPr>
        <p:spPr>
          <a:xfrm>
            <a:off x="1223700" y="3199175"/>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Transformer Blocks</a:t>
            </a:r>
            <a:endParaRPr b="0" i="0" sz="1400" u="none" cap="none" strike="noStrike">
              <a:solidFill>
                <a:srgbClr val="000000"/>
              </a:solidFill>
              <a:latin typeface="Arial"/>
              <a:ea typeface="Arial"/>
              <a:cs typeface="Arial"/>
              <a:sym typeface="Arial"/>
            </a:endParaRPr>
          </a:p>
        </p:txBody>
      </p:sp>
      <p:cxnSp>
        <p:nvCxnSpPr>
          <p:cNvPr id="767" name="Google Shape;767;p48"/>
          <p:cNvCxnSpPr/>
          <p:nvPr/>
        </p:nvCxnSpPr>
        <p:spPr>
          <a:xfrm>
            <a:off x="2049300" y="3458225"/>
            <a:ext cx="165000" cy="0"/>
          </a:xfrm>
          <a:prstGeom prst="straightConnector1">
            <a:avLst/>
          </a:prstGeom>
          <a:noFill/>
          <a:ln cap="flat" cmpd="sng" w="9525">
            <a:solidFill>
              <a:srgbClr val="424242"/>
            </a:solidFill>
            <a:prstDash val="solid"/>
            <a:round/>
            <a:headEnd len="sm" w="sm" type="none"/>
            <a:tailEnd len="med" w="med" type="triangle"/>
          </a:ln>
        </p:spPr>
      </p:cxnSp>
      <p:cxnSp>
        <p:nvCxnSpPr>
          <p:cNvPr id="768" name="Google Shape;768;p48"/>
          <p:cNvCxnSpPr/>
          <p:nvPr/>
        </p:nvCxnSpPr>
        <p:spPr>
          <a:xfrm rot="10800000">
            <a:off x="616500" y="30342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769" name="Google Shape;769;p48"/>
          <p:cNvCxnSpPr/>
          <p:nvPr/>
        </p:nvCxnSpPr>
        <p:spPr>
          <a:xfrm rot="10800000">
            <a:off x="1636500" y="3031475"/>
            <a:ext cx="0" cy="167700"/>
          </a:xfrm>
          <a:prstGeom prst="straightConnector1">
            <a:avLst/>
          </a:prstGeom>
          <a:noFill/>
          <a:ln cap="flat" cmpd="sng" w="9525">
            <a:solidFill>
              <a:srgbClr val="424242"/>
            </a:solidFill>
            <a:prstDash val="solid"/>
            <a:round/>
            <a:headEnd len="sm" w="sm" type="none"/>
            <a:tailEnd len="med" w="med" type="triangle"/>
          </a:ln>
        </p:spPr>
      </p:cxnSp>
      <p:sp>
        <p:nvSpPr>
          <p:cNvPr id="770" name="Google Shape;770;p48"/>
          <p:cNvSpPr/>
          <p:nvPr/>
        </p:nvSpPr>
        <p:spPr>
          <a:xfrm>
            <a:off x="203700" y="2820900"/>
            <a:ext cx="825600" cy="240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771" name="Google Shape;771;p48"/>
          <p:cNvSpPr/>
          <p:nvPr/>
        </p:nvSpPr>
        <p:spPr>
          <a:xfrm>
            <a:off x="1223700" y="2818175"/>
            <a:ext cx="825600" cy="240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772" name="Google Shape;772;p48"/>
          <p:cNvCxnSpPr/>
          <p:nvPr/>
        </p:nvCxnSpPr>
        <p:spPr>
          <a:xfrm rot="10800000">
            <a:off x="616500" y="26532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773" name="Google Shape;773;p48"/>
          <p:cNvCxnSpPr/>
          <p:nvPr/>
        </p:nvCxnSpPr>
        <p:spPr>
          <a:xfrm rot="10800000">
            <a:off x="1636500" y="2650475"/>
            <a:ext cx="0" cy="167700"/>
          </a:xfrm>
          <a:prstGeom prst="straightConnector1">
            <a:avLst/>
          </a:prstGeom>
          <a:noFill/>
          <a:ln cap="flat" cmpd="sng" w="9525">
            <a:solidFill>
              <a:srgbClr val="424242"/>
            </a:solidFill>
            <a:prstDash val="solid"/>
            <a:round/>
            <a:headEnd len="sm" w="sm" type="none"/>
            <a:tailEnd len="med" w="med" type="triangle"/>
          </a:ln>
        </p:spPr>
      </p:cxnSp>
      <p:sp>
        <p:nvSpPr>
          <p:cNvPr id="774" name="Google Shape;774;p48"/>
          <p:cNvSpPr/>
          <p:nvPr/>
        </p:nvSpPr>
        <p:spPr>
          <a:xfrm>
            <a:off x="203700" y="2439900"/>
            <a:ext cx="825600" cy="240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200" u="none" cap="none" strike="noStrike">
              <a:solidFill>
                <a:srgbClr val="000000"/>
              </a:solidFill>
              <a:latin typeface="Arial"/>
              <a:ea typeface="Arial"/>
              <a:cs typeface="Arial"/>
              <a:sym typeface="Arial"/>
            </a:endParaRPr>
          </a:p>
        </p:txBody>
      </p:sp>
      <p:sp>
        <p:nvSpPr>
          <p:cNvPr id="775" name="Google Shape;775;p48"/>
          <p:cNvSpPr/>
          <p:nvPr/>
        </p:nvSpPr>
        <p:spPr>
          <a:xfrm>
            <a:off x="1223700" y="2437175"/>
            <a:ext cx="825600" cy="240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cxnSp>
        <p:nvCxnSpPr>
          <p:cNvPr id="776" name="Google Shape;776;p48"/>
          <p:cNvCxnSpPr/>
          <p:nvPr/>
        </p:nvCxnSpPr>
        <p:spPr>
          <a:xfrm rot="10800000">
            <a:off x="3117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777" name="Google Shape;777;p48"/>
          <p:cNvSpPr txBox="1"/>
          <p:nvPr/>
        </p:nvSpPr>
        <p:spPr>
          <a:xfrm>
            <a:off x="1819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1</a:t>
            </a:r>
            <a:endParaRPr b="0" baseline="-25000" i="0" sz="900" u="none" cap="none" strike="noStrike">
              <a:solidFill>
                <a:srgbClr val="000000"/>
              </a:solidFill>
              <a:latin typeface="Roboto"/>
              <a:ea typeface="Roboto"/>
              <a:cs typeface="Roboto"/>
              <a:sym typeface="Roboto"/>
            </a:endParaRPr>
          </a:p>
        </p:txBody>
      </p:sp>
      <p:sp>
        <p:nvSpPr>
          <p:cNvPr id="778" name="Google Shape;778;p48"/>
          <p:cNvSpPr/>
          <p:nvPr/>
        </p:nvSpPr>
        <p:spPr>
          <a:xfrm>
            <a:off x="1225588" y="3982025"/>
            <a:ext cx="825600" cy="240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779" name="Google Shape;779;p48"/>
          <p:cNvCxnSpPr>
            <a:stCxn id="778" idx="0"/>
          </p:cNvCxnSpPr>
          <p:nvPr/>
        </p:nvCxnSpPr>
        <p:spPr>
          <a:xfrm rot="10800000">
            <a:off x="1633588" y="3725225"/>
            <a:ext cx="4800" cy="256800"/>
          </a:xfrm>
          <a:prstGeom prst="straightConnector1">
            <a:avLst/>
          </a:prstGeom>
          <a:noFill/>
          <a:ln cap="flat" cmpd="sng" w="9525">
            <a:solidFill>
              <a:srgbClr val="424242"/>
            </a:solidFill>
            <a:prstDash val="solid"/>
            <a:round/>
            <a:headEnd len="sm" w="sm" type="none"/>
            <a:tailEnd len="med" w="med" type="triangle"/>
          </a:ln>
        </p:spPr>
      </p:cxnSp>
      <p:cxnSp>
        <p:nvCxnSpPr>
          <p:cNvPr id="780" name="Google Shape;780;p48"/>
          <p:cNvCxnSpPr/>
          <p:nvPr/>
        </p:nvCxnSpPr>
        <p:spPr>
          <a:xfrm rot="10800000">
            <a:off x="1638388" y="4222625"/>
            <a:ext cx="0" cy="167700"/>
          </a:xfrm>
          <a:prstGeom prst="straightConnector1">
            <a:avLst/>
          </a:prstGeom>
          <a:noFill/>
          <a:ln cap="flat" cmpd="sng" w="9525">
            <a:solidFill>
              <a:srgbClr val="424242"/>
            </a:solidFill>
            <a:prstDash val="solid"/>
            <a:round/>
            <a:headEnd len="sm" w="sm" type="none"/>
            <a:tailEnd len="med" w="med" type="triangle"/>
          </a:ln>
        </p:spPr>
      </p:cxnSp>
      <p:sp>
        <p:nvSpPr>
          <p:cNvPr id="781" name="Google Shape;781;p48"/>
          <p:cNvSpPr/>
          <p:nvPr/>
        </p:nvSpPr>
        <p:spPr>
          <a:xfrm>
            <a:off x="203688" y="3974400"/>
            <a:ext cx="825600" cy="240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782" name="Google Shape;782;p48"/>
          <p:cNvCxnSpPr>
            <a:stCxn id="781" idx="0"/>
          </p:cNvCxnSpPr>
          <p:nvPr/>
        </p:nvCxnSpPr>
        <p:spPr>
          <a:xfrm rot="10800000">
            <a:off x="611688" y="3717600"/>
            <a:ext cx="4800" cy="256800"/>
          </a:xfrm>
          <a:prstGeom prst="straightConnector1">
            <a:avLst/>
          </a:prstGeom>
          <a:noFill/>
          <a:ln cap="flat" cmpd="sng" w="9525">
            <a:solidFill>
              <a:srgbClr val="424242"/>
            </a:solidFill>
            <a:prstDash val="solid"/>
            <a:round/>
            <a:headEnd len="sm" w="sm" type="none"/>
            <a:tailEnd len="med" w="med" type="triangle"/>
          </a:ln>
        </p:spPr>
      </p:cxnSp>
      <p:cxnSp>
        <p:nvCxnSpPr>
          <p:cNvPr id="783" name="Google Shape;783;p48"/>
          <p:cNvCxnSpPr/>
          <p:nvPr/>
        </p:nvCxnSpPr>
        <p:spPr>
          <a:xfrm rot="10800000">
            <a:off x="616488" y="42150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784" name="Google Shape;784;p48"/>
          <p:cNvCxnSpPr/>
          <p:nvPr/>
        </p:nvCxnSpPr>
        <p:spPr>
          <a:xfrm rot="10800000">
            <a:off x="4641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785" name="Google Shape;785;p48"/>
          <p:cNvSpPr txBox="1"/>
          <p:nvPr/>
        </p:nvSpPr>
        <p:spPr>
          <a:xfrm>
            <a:off x="3343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2</a:t>
            </a:r>
            <a:endParaRPr b="0" baseline="-25000" i="0" sz="900" u="none" cap="none" strike="noStrike">
              <a:solidFill>
                <a:srgbClr val="000000"/>
              </a:solidFill>
              <a:latin typeface="Roboto"/>
              <a:ea typeface="Roboto"/>
              <a:cs typeface="Roboto"/>
              <a:sym typeface="Roboto"/>
            </a:endParaRPr>
          </a:p>
        </p:txBody>
      </p:sp>
      <p:cxnSp>
        <p:nvCxnSpPr>
          <p:cNvPr id="786" name="Google Shape;786;p48"/>
          <p:cNvCxnSpPr/>
          <p:nvPr/>
        </p:nvCxnSpPr>
        <p:spPr>
          <a:xfrm rot="10800000">
            <a:off x="6165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787" name="Google Shape;787;p48"/>
          <p:cNvSpPr txBox="1"/>
          <p:nvPr/>
        </p:nvSpPr>
        <p:spPr>
          <a:xfrm>
            <a:off x="4867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3</a:t>
            </a:r>
            <a:endParaRPr b="0" baseline="-25000" i="0" sz="900" u="none" cap="none" strike="noStrike">
              <a:solidFill>
                <a:srgbClr val="000000"/>
              </a:solidFill>
              <a:latin typeface="Roboto"/>
              <a:ea typeface="Roboto"/>
              <a:cs typeface="Roboto"/>
              <a:sym typeface="Roboto"/>
            </a:endParaRPr>
          </a:p>
        </p:txBody>
      </p:sp>
      <p:cxnSp>
        <p:nvCxnSpPr>
          <p:cNvPr id="788" name="Google Shape;788;p48"/>
          <p:cNvCxnSpPr/>
          <p:nvPr/>
        </p:nvCxnSpPr>
        <p:spPr>
          <a:xfrm rot="10800000">
            <a:off x="7689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789" name="Google Shape;789;p48"/>
          <p:cNvSpPr txBox="1"/>
          <p:nvPr/>
        </p:nvSpPr>
        <p:spPr>
          <a:xfrm>
            <a:off x="6391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a:t>
            </a:r>
            <a:endParaRPr b="0" baseline="-25000" i="0" sz="900" u="none" cap="none" strike="noStrike">
              <a:solidFill>
                <a:srgbClr val="000000"/>
              </a:solidFill>
              <a:latin typeface="Roboto"/>
              <a:ea typeface="Roboto"/>
              <a:cs typeface="Roboto"/>
              <a:sym typeface="Roboto"/>
            </a:endParaRPr>
          </a:p>
        </p:txBody>
      </p:sp>
      <p:cxnSp>
        <p:nvCxnSpPr>
          <p:cNvPr id="790" name="Google Shape;790;p48"/>
          <p:cNvCxnSpPr/>
          <p:nvPr/>
        </p:nvCxnSpPr>
        <p:spPr>
          <a:xfrm rot="10800000">
            <a:off x="9213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791" name="Google Shape;791;p48"/>
          <p:cNvSpPr txBox="1"/>
          <p:nvPr/>
        </p:nvSpPr>
        <p:spPr>
          <a:xfrm>
            <a:off x="7915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N</a:t>
            </a:r>
            <a:endParaRPr b="0" baseline="-25000" i="0" sz="900" u="none" cap="none" strike="noStrike">
              <a:solidFill>
                <a:srgbClr val="000000"/>
              </a:solidFill>
              <a:latin typeface="Roboto"/>
              <a:ea typeface="Roboto"/>
              <a:cs typeface="Roboto"/>
              <a:sym typeface="Roboto"/>
            </a:endParaRPr>
          </a:p>
        </p:txBody>
      </p:sp>
      <p:cxnSp>
        <p:nvCxnSpPr>
          <p:cNvPr id="792" name="Google Shape;792;p48"/>
          <p:cNvCxnSpPr/>
          <p:nvPr/>
        </p:nvCxnSpPr>
        <p:spPr>
          <a:xfrm>
            <a:off x="1058700" y="3458225"/>
            <a:ext cx="165000" cy="0"/>
          </a:xfrm>
          <a:prstGeom prst="straightConnector1">
            <a:avLst/>
          </a:prstGeom>
          <a:noFill/>
          <a:ln cap="flat" cmpd="sng" w="9525">
            <a:solidFill>
              <a:srgbClr val="424242"/>
            </a:solidFill>
            <a:prstDash val="solid"/>
            <a:round/>
            <a:headEnd len="sm" w="sm" type="none"/>
            <a:tailEnd len="med" w="med" type="triangle"/>
          </a:ln>
        </p:spPr>
      </p:cxnSp>
      <p:cxnSp>
        <p:nvCxnSpPr>
          <p:cNvPr id="793" name="Google Shape;793;p48"/>
          <p:cNvCxnSpPr/>
          <p:nvPr/>
        </p:nvCxnSpPr>
        <p:spPr>
          <a:xfrm rot="10800000">
            <a:off x="13023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794" name="Google Shape;794;p48"/>
          <p:cNvSpPr txBox="1"/>
          <p:nvPr/>
        </p:nvSpPr>
        <p:spPr>
          <a:xfrm>
            <a:off x="11725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1</a:t>
            </a:r>
            <a:endParaRPr b="0" baseline="-25000" i="0" sz="900" u="none" cap="none" strike="noStrike">
              <a:solidFill>
                <a:srgbClr val="000000"/>
              </a:solidFill>
              <a:latin typeface="Roboto"/>
              <a:ea typeface="Roboto"/>
              <a:cs typeface="Roboto"/>
              <a:sym typeface="Roboto"/>
            </a:endParaRPr>
          </a:p>
        </p:txBody>
      </p:sp>
      <p:cxnSp>
        <p:nvCxnSpPr>
          <p:cNvPr id="795" name="Google Shape;795;p48"/>
          <p:cNvCxnSpPr/>
          <p:nvPr/>
        </p:nvCxnSpPr>
        <p:spPr>
          <a:xfrm rot="10800000">
            <a:off x="14547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796" name="Google Shape;796;p48"/>
          <p:cNvSpPr txBox="1"/>
          <p:nvPr/>
        </p:nvSpPr>
        <p:spPr>
          <a:xfrm>
            <a:off x="13249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2</a:t>
            </a:r>
            <a:endParaRPr b="0" baseline="-25000" i="0" sz="900" u="none" cap="none" strike="noStrike">
              <a:solidFill>
                <a:srgbClr val="000000"/>
              </a:solidFill>
              <a:latin typeface="Roboto"/>
              <a:ea typeface="Roboto"/>
              <a:cs typeface="Roboto"/>
              <a:sym typeface="Roboto"/>
            </a:endParaRPr>
          </a:p>
        </p:txBody>
      </p:sp>
      <p:cxnSp>
        <p:nvCxnSpPr>
          <p:cNvPr id="797" name="Google Shape;797;p48"/>
          <p:cNvCxnSpPr/>
          <p:nvPr/>
        </p:nvCxnSpPr>
        <p:spPr>
          <a:xfrm rot="10800000">
            <a:off x="16071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798" name="Google Shape;798;p48"/>
          <p:cNvSpPr txBox="1"/>
          <p:nvPr/>
        </p:nvSpPr>
        <p:spPr>
          <a:xfrm>
            <a:off x="14773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3</a:t>
            </a:r>
            <a:endParaRPr b="0" baseline="-25000" i="0" sz="900" u="none" cap="none" strike="noStrike">
              <a:solidFill>
                <a:srgbClr val="000000"/>
              </a:solidFill>
              <a:latin typeface="Roboto"/>
              <a:ea typeface="Roboto"/>
              <a:cs typeface="Roboto"/>
              <a:sym typeface="Roboto"/>
            </a:endParaRPr>
          </a:p>
        </p:txBody>
      </p:sp>
      <p:cxnSp>
        <p:nvCxnSpPr>
          <p:cNvPr id="799" name="Google Shape;799;p48"/>
          <p:cNvCxnSpPr/>
          <p:nvPr/>
        </p:nvCxnSpPr>
        <p:spPr>
          <a:xfrm rot="10800000">
            <a:off x="17595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800" name="Google Shape;800;p48"/>
          <p:cNvSpPr txBox="1"/>
          <p:nvPr/>
        </p:nvSpPr>
        <p:spPr>
          <a:xfrm>
            <a:off x="16297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a:t>
            </a:r>
            <a:endParaRPr b="0" baseline="-25000" i="0" sz="900" u="none" cap="none" strike="noStrike">
              <a:solidFill>
                <a:srgbClr val="000000"/>
              </a:solidFill>
              <a:latin typeface="Roboto"/>
              <a:ea typeface="Roboto"/>
              <a:cs typeface="Roboto"/>
              <a:sym typeface="Roboto"/>
            </a:endParaRPr>
          </a:p>
        </p:txBody>
      </p:sp>
      <p:cxnSp>
        <p:nvCxnSpPr>
          <p:cNvPr id="801" name="Google Shape;801;p48"/>
          <p:cNvCxnSpPr/>
          <p:nvPr/>
        </p:nvCxnSpPr>
        <p:spPr>
          <a:xfrm rot="10800000">
            <a:off x="19119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802" name="Google Shape;802;p48"/>
          <p:cNvSpPr txBox="1"/>
          <p:nvPr/>
        </p:nvSpPr>
        <p:spPr>
          <a:xfrm>
            <a:off x="17821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N</a:t>
            </a:r>
            <a:endParaRPr b="0" baseline="-25000" i="0" sz="900" u="none" cap="none" strike="noStrike">
              <a:solidFill>
                <a:srgbClr val="000000"/>
              </a:solidFill>
              <a:latin typeface="Roboto"/>
              <a:ea typeface="Roboto"/>
              <a:cs typeface="Roboto"/>
              <a:sym typeface="Roboto"/>
            </a:endParaRPr>
          </a:p>
        </p:txBody>
      </p:sp>
      <p:sp>
        <p:nvSpPr>
          <p:cNvPr id="803" name="Google Shape;803;p48"/>
          <p:cNvSpPr/>
          <p:nvPr/>
        </p:nvSpPr>
        <p:spPr>
          <a:xfrm>
            <a:off x="2214300" y="3199175"/>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Transformer Blocks</a:t>
            </a:r>
            <a:endParaRPr b="0" i="0" sz="1400" u="none" cap="none" strike="noStrike">
              <a:solidFill>
                <a:srgbClr val="000000"/>
              </a:solidFill>
              <a:latin typeface="Arial"/>
              <a:ea typeface="Arial"/>
              <a:cs typeface="Arial"/>
              <a:sym typeface="Arial"/>
            </a:endParaRPr>
          </a:p>
        </p:txBody>
      </p:sp>
      <p:cxnSp>
        <p:nvCxnSpPr>
          <p:cNvPr id="804" name="Google Shape;804;p48"/>
          <p:cNvCxnSpPr/>
          <p:nvPr/>
        </p:nvCxnSpPr>
        <p:spPr>
          <a:xfrm>
            <a:off x="3039900" y="3458225"/>
            <a:ext cx="165000" cy="0"/>
          </a:xfrm>
          <a:prstGeom prst="straightConnector1">
            <a:avLst/>
          </a:prstGeom>
          <a:noFill/>
          <a:ln cap="flat" cmpd="sng" w="9525">
            <a:solidFill>
              <a:srgbClr val="424242"/>
            </a:solidFill>
            <a:prstDash val="solid"/>
            <a:round/>
            <a:headEnd len="sm" w="sm" type="none"/>
            <a:tailEnd len="med" w="med" type="triangle"/>
          </a:ln>
        </p:spPr>
      </p:cxnSp>
      <p:cxnSp>
        <p:nvCxnSpPr>
          <p:cNvPr id="805" name="Google Shape;805;p48"/>
          <p:cNvCxnSpPr/>
          <p:nvPr/>
        </p:nvCxnSpPr>
        <p:spPr>
          <a:xfrm rot="10800000">
            <a:off x="2627100" y="3031475"/>
            <a:ext cx="0" cy="167700"/>
          </a:xfrm>
          <a:prstGeom prst="straightConnector1">
            <a:avLst/>
          </a:prstGeom>
          <a:noFill/>
          <a:ln cap="flat" cmpd="sng" w="9525">
            <a:solidFill>
              <a:srgbClr val="424242"/>
            </a:solidFill>
            <a:prstDash val="solid"/>
            <a:round/>
            <a:headEnd len="sm" w="sm" type="none"/>
            <a:tailEnd len="med" w="med" type="triangle"/>
          </a:ln>
        </p:spPr>
      </p:cxnSp>
      <p:sp>
        <p:nvSpPr>
          <p:cNvPr id="806" name="Google Shape;806;p48"/>
          <p:cNvSpPr/>
          <p:nvPr/>
        </p:nvSpPr>
        <p:spPr>
          <a:xfrm>
            <a:off x="2214300" y="2818175"/>
            <a:ext cx="825600" cy="240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807" name="Google Shape;807;p48"/>
          <p:cNvCxnSpPr/>
          <p:nvPr/>
        </p:nvCxnSpPr>
        <p:spPr>
          <a:xfrm rot="10800000">
            <a:off x="2627100" y="2650475"/>
            <a:ext cx="0" cy="167700"/>
          </a:xfrm>
          <a:prstGeom prst="straightConnector1">
            <a:avLst/>
          </a:prstGeom>
          <a:noFill/>
          <a:ln cap="flat" cmpd="sng" w="9525">
            <a:solidFill>
              <a:srgbClr val="424242"/>
            </a:solidFill>
            <a:prstDash val="solid"/>
            <a:round/>
            <a:headEnd len="sm" w="sm" type="none"/>
            <a:tailEnd len="med" w="med" type="triangle"/>
          </a:ln>
        </p:spPr>
      </p:cxnSp>
      <p:sp>
        <p:nvSpPr>
          <p:cNvPr id="808" name="Google Shape;808;p48"/>
          <p:cNvSpPr/>
          <p:nvPr/>
        </p:nvSpPr>
        <p:spPr>
          <a:xfrm>
            <a:off x="2214300" y="2437175"/>
            <a:ext cx="825600" cy="240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809" name="Google Shape;809;p48"/>
          <p:cNvSpPr/>
          <p:nvPr/>
        </p:nvSpPr>
        <p:spPr>
          <a:xfrm>
            <a:off x="2216188" y="3982025"/>
            <a:ext cx="825600" cy="240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810" name="Google Shape;810;p48"/>
          <p:cNvCxnSpPr>
            <a:stCxn id="809" idx="0"/>
          </p:cNvCxnSpPr>
          <p:nvPr/>
        </p:nvCxnSpPr>
        <p:spPr>
          <a:xfrm rot="10800000">
            <a:off x="2624188" y="3725225"/>
            <a:ext cx="4800" cy="256800"/>
          </a:xfrm>
          <a:prstGeom prst="straightConnector1">
            <a:avLst/>
          </a:prstGeom>
          <a:noFill/>
          <a:ln cap="flat" cmpd="sng" w="9525">
            <a:solidFill>
              <a:srgbClr val="424242"/>
            </a:solidFill>
            <a:prstDash val="solid"/>
            <a:round/>
            <a:headEnd len="sm" w="sm" type="none"/>
            <a:tailEnd len="med" w="med" type="triangle"/>
          </a:ln>
        </p:spPr>
      </p:cxnSp>
      <p:cxnSp>
        <p:nvCxnSpPr>
          <p:cNvPr id="811" name="Google Shape;811;p48"/>
          <p:cNvCxnSpPr/>
          <p:nvPr/>
        </p:nvCxnSpPr>
        <p:spPr>
          <a:xfrm rot="10800000">
            <a:off x="2628988" y="4222625"/>
            <a:ext cx="0" cy="167700"/>
          </a:xfrm>
          <a:prstGeom prst="straightConnector1">
            <a:avLst/>
          </a:prstGeom>
          <a:noFill/>
          <a:ln cap="flat" cmpd="sng" w="9525">
            <a:solidFill>
              <a:srgbClr val="424242"/>
            </a:solidFill>
            <a:prstDash val="solid"/>
            <a:round/>
            <a:headEnd len="sm" w="sm" type="none"/>
            <a:tailEnd len="med" w="med" type="triangle"/>
          </a:ln>
        </p:spPr>
      </p:cxnSp>
      <p:sp>
        <p:nvSpPr>
          <p:cNvPr id="812" name="Google Shape;812;p48"/>
          <p:cNvSpPr txBox="1"/>
          <p:nvPr/>
        </p:nvSpPr>
        <p:spPr>
          <a:xfrm>
            <a:off x="21631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1</a:t>
            </a:r>
            <a:endParaRPr b="0" baseline="-25000" i="0" sz="900" u="none" cap="none" strike="noStrike">
              <a:solidFill>
                <a:srgbClr val="000000"/>
              </a:solidFill>
              <a:latin typeface="Roboto"/>
              <a:ea typeface="Roboto"/>
              <a:cs typeface="Roboto"/>
              <a:sym typeface="Roboto"/>
            </a:endParaRPr>
          </a:p>
        </p:txBody>
      </p:sp>
      <p:cxnSp>
        <p:nvCxnSpPr>
          <p:cNvPr id="813" name="Google Shape;813;p48"/>
          <p:cNvCxnSpPr/>
          <p:nvPr/>
        </p:nvCxnSpPr>
        <p:spPr>
          <a:xfrm rot="10800000">
            <a:off x="24453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814" name="Google Shape;814;p48"/>
          <p:cNvSpPr txBox="1"/>
          <p:nvPr/>
        </p:nvSpPr>
        <p:spPr>
          <a:xfrm>
            <a:off x="23155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2</a:t>
            </a:r>
            <a:endParaRPr b="0" baseline="-25000" i="0" sz="900" u="none" cap="none" strike="noStrike">
              <a:solidFill>
                <a:srgbClr val="000000"/>
              </a:solidFill>
              <a:latin typeface="Roboto"/>
              <a:ea typeface="Roboto"/>
              <a:cs typeface="Roboto"/>
              <a:sym typeface="Roboto"/>
            </a:endParaRPr>
          </a:p>
        </p:txBody>
      </p:sp>
      <p:cxnSp>
        <p:nvCxnSpPr>
          <p:cNvPr id="815" name="Google Shape;815;p48"/>
          <p:cNvCxnSpPr/>
          <p:nvPr/>
        </p:nvCxnSpPr>
        <p:spPr>
          <a:xfrm rot="10800000">
            <a:off x="25977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816" name="Google Shape;816;p48"/>
          <p:cNvSpPr txBox="1"/>
          <p:nvPr/>
        </p:nvSpPr>
        <p:spPr>
          <a:xfrm>
            <a:off x="24679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3</a:t>
            </a:r>
            <a:endParaRPr b="0" baseline="-25000" i="0" sz="900" u="none" cap="none" strike="noStrike">
              <a:solidFill>
                <a:srgbClr val="000000"/>
              </a:solidFill>
              <a:latin typeface="Roboto"/>
              <a:ea typeface="Roboto"/>
              <a:cs typeface="Roboto"/>
              <a:sym typeface="Roboto"/>
            </a:endParaRPr>
          </a:p>
        </p:txBody>
      </p:sp>
      <p:cxnSp>
        <p:nvCxnSpPr>
          <p:cNvPr id="817" name="Google Shape;817;p48"/>
          <p:cNvCxnSpPr/>
          <p:nvPr/>
        </p:nvCxnSpPr>
        <p:spPr>
          <a:xfrm rot="10800000">
            <a:off x="2750100" y="22722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818" name="Google Shape;818;p48"/>
          <p:cNvCxnSpPr/>
          <p:nvPr/>
        </p:nvCxnSpPr>
        <p:spPr>
          <a:xfrm rot="10800000">
            <a:off x="29025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819" name="Google Shape;819;p48"/>
          <p:cNvSpPr txBox="1"/>
          <p:nvPr/>
        </p:nvSpPr>
        <p:spPr>
          <a:xfrm>
            <a:off x="27727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N</a:t>
            </a:r>
            <a:endParaRPr b="0" baseline="-25000" i="0" sz="900" u="none" cap="none" strike="noStrike">
              <a:solidFill>
                <a:srgbClr val="000000"/>
              </a:solidFill>
              <a:latin typeface="Roboto"/>
              <a:ea typeface="Roboto"/>
              <a:cs typeface="Roboto"/>
              <a:sym typeface="Roboto"/>
            </a:endParaRPr>
          </a:p>
        </p:txBody>
      </p:sp>
      <p:sp>
        <p:nvSpPr>
          <p:cNvPr id="820" name="Google Shape;820;p48"/>
          <p:cNvSpPr/>
          <p:nvPr/>
        </p:nvSpPr>
        <p:spPr>
          <a:xfrm>
            <a:off x="3281100" y="3199175"/>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Transformer Blocks</a:t>
            </a:r>
            <a:endParaRPr b="0" i="0" sz="1400" u="none" cap="none" strike="noStrike">
              <a:solidFill>
                <a:srgbClr val="000000"/>
              </a:solidFill>
              <a:latin typeface="Arial"/>
              <a:ea typeface="Arial"/>
              <a:cs typeface="Arial"/>
              <a:sym typeface="Arial"/>
            </a:endParaRPr>
          </a:p>
        </p:txBody>
      </p:sp>
      <p:cxnSp>
        <p:nvCxnSpPr>
          <p:cNvPr id="821" name="Google Shape;821;p48"/>
          <p:cNvCxnSpPr/>
          <p:nvPr/>
        </p:nvCxnSpPr>
        <p:spPr>
          <a:xfrm>
            <a:off x="4106700" y="3458225"/>
            <a:ext cx="165000" cy="0"/>
          </a:xfrm>
          <a:prstGeom prst="straightConnector1">
            <a:avLst/>
          </a:prstGeom>
          <a:noFill/>
          <a:ln cap="flat" cmpd="sng" w="9525">
            <a:solidFill>
              <a:srgbClr val="424242"/>
            </a:solidFill>
            <a:prstDash val="solid"/>
            <a:round/>
            <a:headEnd len="sm" w="sm" type="none"/>
            <a:tailEnd len="med" w="med" type="triangle"/>
          </a:ln>
        </p:spPr>
      </p:cxnSp>
      <p:cxnSp>
        <p:nvCxnSpPr>
          <p:cNvPr id="822" name="Google Shape;822;p48"/>
          <p:cNvCxnSpPr/>
          <p:nvPr/>
        </p:nvCxnSpPr>
        <p:spPr>
          <a:xfrm rot="10800000">
            <a:off x="3693900" y="3031475"/>
            <a:ext cx="0" cy="167700"/>
          </a:xfrm>
          <a:prstGeom prst="straightConnector1">
            <a:avLst/>
          </a:prstGeom>
          <a:noFill/>
          <a:ln cap="flat" cmpd="sng" w="9525">
            <a:solidFill>
              <a:srgbClr val="424242"/>
            </a:solidFill>
            <a:prstDash val="solid"/>
            <a:round/>
            <a:headEnd len="sm" w="sm" type="none"/>
            <a:tailEnd len="med" w="med" type="triangle"/>
          </a:ln>
        </p:spPr>
      </p:cxnSp>
      <p:sp>
        <p:nvSpPr>
          <p:cNvPr id="823" name="Google Shape;823;p48"/>
          <p:cNvSpPr/>
          <p:nvPr/>
        </p:nvSpPr>
        <p:spPr>
          <a:xfrm>
            <a:off x="3281100" y="2818175"/>
            <a:ext cx="825600" cy="240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824" name="Google Shape;824;p48"/>
          <p:cNvCxnSpPr/>
          <p:nvPr/>
        </p:nvCxnSpPr>
        <p:spPr>
          <a:xfrm rot="10800000">
            <a:off x="3693900" y="2650475"/>
            <a:ext cx="0" cy="167700"/>
          </a:xfrm>
          <a:prstGeom prst="straightConnector1">
            <a:avLst/>
          </a:prstGeom>
          <a:noFill/>
          <a:ln cap="flat" cmpd="sng" w="9525">
            <a:solidFill>
              <a:srgbClr val="424242"/>
            </a:solidFill>
            <a:prstDash val="solid"/>
            <a:round/>
            <a:headEnd len="sm" w="sm" type="none"/>
            <a:tailEnd len="med" w="med" type="triangle"/>
          </a:ln>
        </p:spPr>
      </p:cxnSp>
      <p:sp>
        <p:nvSpPr>
          <p:cNvPr id="825" name="Google Shape;825;p48"/>
          <p:cNvSpPr/>
          <p:nvPr/>
        </p:nvSpPr>
        <p:spPr>
          <a:xfrm>
            <a:off x="3281100" y="2437175"/>
            <a:ext cx="825600" cy="240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826" name="Google Shape;826;p48"/>
          <p:cNvSpPr/>
          <p:nvPr/>
        </p:nvSpPr>
        <p:spPr>
          <a:xfrm>
            <a:off x="3282988" y="3982025"/>
            <a:ext cx="825600" cy="240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827" name="Google Shape;827;p48"/>
          <p:cNvCxnSpPr>
            <a:stCxn id="826" idx="0"/>
          </p:cNvCxnSpPr>
          <p:nvPr/>
        </p:nvCxnSpPr>
        <p:spPr>
          <a:xfrm rot="10800000">
            <a:off x="3690988" y="3725225"/>
            <a:ext cx="4800" cy="256800"/>
          </a:xfrm>
          <a:prstGeom prst="straightConnector1">
            <a:avLst/>
          </a:prstGeom>
          <a:noFill/>
          <a:ln cap="flat" cmpd="sng" w="9525">
            <a:solidFill>
              <a:srgbClr val="424242"/>
            </a:solidFill>
            <a:prstDash val="solid"/>
            <a:round/>
            <a:headEnd len="sm" w="sm" type="none"/>
            <a:tailEnd len="med" w="med" type="triangle"/>
          </a:ln>
        </p:spPr>
      </p:cxnSp>
      <p:cxnSp>
        <p:nvCxnSpPr>
          <p:cNvPr id="828" name="Google Shape;828;p48"/>
          <p:cNvCxnSpPr/>
          <p:nvPr/>
        </p:nvCxnSpPr>
        <p:spPr>
          <a:xfrm rot="10800000">
            <a:off x="3695788" y="4222625"/>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829" name="Google Shape;829;p48"/>
          <p:cNvCxnSpPr/>
          <p:nvPr/>
        </p:nvCxnSpPr>
        <p:spPr>
          <a:xfrm rot="10800000">
            <a:off x="33597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830" name="Google Shape;830;p48"/>
          <p:cNvSpPr txBox="1"/>
          <p:nvPr/>
        </p:nvSpPr>
        <p:spPr>
          <a:xfrm>
            <a:off x="32299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1</a:t>
            </a:r>
            <a:endParaRPr b="0" baseline="-25000" i="0" sz="900" u="none" cap="none" strike="noStrike">
              <a:solidFill>
                <a:srgbClr val="000000"/>
              </a:solidFill>
              <a:latin typeface="Roboto"/>
              <a:ea typeface="Roboto"/>
              <a:cs typeface="Roboto"/>
              <a:sym typeface="Roboto"/>
            </a:endParaRPr>
          </a:p>
        </p:txBody>
      </p:sp>
      <p:cxnSp>
        <p:nvCxnSpPr>
          <p:cNvPr id="831" name="Google Shape;831;p48"/>
          <p:cNvCxnSpPr/>
          <p:nvPr/>
        </p:nvCxnSpPr>
        <p:spPr>
          <a:xfrm rot="10800000">
            <a:off x="35121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832" name="Google Shape;832;p48"/>
          <p:cNvSpPr txBox="1"/>
          <p:nvPr/>
        </p:nvSpPr>
        <p:spPr>
          <a:xfrm>
            <a:off x="33823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2</a:t>
            </a:r>
            <a:endParaRPr b="0" baseline="-25000" i="0" sz="900" u="none" cap="none" strike="noStrike">
              <a:solidFill>
                <a:srgbClr val="000000"/>
              </a:solidFill>
              <a:latin typeface="Roboto"/>
              <a:ea typeface="Roboto"/>
              <a:cs typeface="Roboto"/>
              <a:sym typeface="Roboto"/>
            </a:endParaRPr>
          </a:p>
        </p:txBody>
      </p:sp>
      <p:cxnSp>
        <p:nvCxnSpPr>
          <p:cNvPr id="833" name="Google Shape;833;p48"/>
          <p:cNvCxnSpPr/>
          <p:nvPr/>
        </p:nvCxnSpPr>
        <p:spPr>
          <a:xfrm rot="10800000">
            <a:off x="36645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834" name="Google Shape;834;p48"/>
          <p:cNvSpPr txBox="1"/>
          <p:nvPr/>
        </p:nvSpPr>
        <p:spPr>
          <a:xfrm>
            <a:off x="35347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3</a:t>
            </a:r>
            <a:endParaRPr b="0" baseline="-25000" i="0" sz="900" u="none" cap="none" strike="noStrike">
              <a:solidFill>
                <a:srgbClr val="000000"/>
              </a:solidFill>
              <a:latin typeface="Roboto"/>
              <a:ea typeface="Roboto"/>
              <a:cs typeface="Roboto"/>
              <a:sym typeface="Roboto"/>
            </a:endParaRPr>
          </a:p>
        </p:txBody>
      </p:sp>
      <p:cxnSp>
        <p:nvCxnSpPr>
          <p:cNvPr id="835" name="Google Shape;835;p48"/>
          <p:cNvCxnSpPr/>
          <p:nvPr/>
        </p:nvCxnSpPr>
        <p:spPr>
          <a:xfrm rot="10800000">
            <a:off x="38169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836" name="Google Shape;836;p48"/>
          <p:cNvSpPr txBox="1"/>
          <p:nvPr/>
        </p:nvSpPr>
        <p:spPr>
          <a:xfrm>
            <a:off x="36871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a:t>
            </a:r>
            <a:endParaRPr b="0" baseline="-25000" i="0" sz="900" u="none" cap="none" strike="noStrike">
              <a:solidFill>
                <a:srgbClr val="000000"/>
              </a:solidFill>
              <a:latin typeface="Roboto"/>
              <a:ea typeface="Roboto"/>
              <a:cs typeface="Roboto"/>
              <a:sym typeface="Roboto"/>
            </a:endParaRPr>
          </a:p>
        </p:txBody>
      </p:sp>
      <p:cxnSp>
        <p:nvCxnSpPr>
          <p:cNvPr id="837" name="Google Shape;837;p48"/>
          <p:cNvCxnSpPr/>
          <p:nvPr/>
        </p:nvCxnSpPr>
        <p:spPr>
          <a:xfrm rot="10800000">
            <a:off x="39693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838" name="Google Shape;838;p48"/>
          <p:cNvSpPr txBox="1"/>
          <p:nvPr/>
        </p:nvSpPr>
        <p:spPr>
          <a:xfrm>
            <a:off x="38395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N</a:t>
            </a:r>
            <a:endParaRPr b="0" baseline="-25000" i="0" sz="900" u="none" cap="none" strike="noStrike">
              <a:solidFill>
                <a:srgbClr val="000000"/>
              </a:solidFill>
              <a:latin typeface="Roboto"/>
              <a:ea typeface="Roboto"/>
              <a:cs typeface="Roboto"/>
              <a:sym typeface="Roboto"/>
            </a:endParaRPr>
          </a:p>
        </p:txBody>
      </p:sp>
      <p:sp>
        <p:nvSpPr>
          <p:cNvPr id="839" name="Google Shape;839;p48"/>
          <p:cNvSpPr/>
          <p:nvPr/>
        </p:nvSpPr>
        <p:spPr>
          <a:xfrm>
            <a:off x="4271700" y="3199175"/>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Transformer Blocks</a:t>
            </a:r>
            <a:endParaRPr b="0" i="0" sz="1400" u="none" cap="none" strike="noStrike">
              <a:solidFill>
                <a:srgbClr val="000000"/>
              </a:solidFill>
              <a:latin typeface="Arial"/>
              <a:ea typeface="Arial"/>
              <a:cs typeface="Arial"/>
              <a:sym typeface="Arial"/>
            </a:endParaRPr>
          </a:p>
        </p:txBody>
      </p:sp>
      <p:cxnSp>
        <p:nvCxnSpPr>
          <p:cNvPr id="840" name="Google Shape;840;p48"/>
          <p:cNvCxnSpPr/>
          <p:nvPr/>
        </p:nvCxnSpPr>
        <p:spPr>
          <a:xfrm rot="10800000">
            <a:off x="4684500" y="3031475"/>
            <a:ext cx="0" cy="167700"/>
          </a:xfrm>
          <a:prstGeom prst="straightConnector1">
            <a:avLst/>
          </a:prstGeom>
          <a:noFill/>
          <a:ln cap="flat" cmpd="sng" w="9525">
            <a:solidFill>
              <a:srgbClr val="424242"/>
            </a:solidFill>
            <a:prstDash val="solid"/>
            <a:round/>
            <a:headEnd len="sm" w="sm" type="none"/>
            <a:tailEnd len="med" w="med" type="triangle"/>
          </a:ln>
        </p:spPr>
      </p:cxnSp>
      <p:sp>
        <p:nvSpPr>
          <p:cNvPr id="841" name="Google Shape;841;p48"/>
          <p:cNvSpPr/>
          <p:nvPr/>
        </p:nvSpPr>
        <p:spPr>
          <a:xfrm>
            <a:off x="4271700" y="2818175"/>
            <a:ext cx="825600" cy="240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842" name="Google Shape;842;p48"/>
          <p:cNvCxnSpPr/>
          <p:nvPr/>
        </p:nvCxnSpPr>
        <p:spPr>
          <a:xfrm rot="10800000">
            <a:off x="4684500" y="2650475"/>
            <a:ext cx="0" cy="167700"/>
          </a:xfrm>
          <a:prstGeom prst="straightConnector1">
            <a:avLst/>
          </a:prstGeom>
          <a:noFill/>
          <a:ln cap="flat" cmpd="sng" w="9525">
            <a:solidFill>
              <a:srgbClr val="424242"/>
            </a:solidFill>
            <a:prstDash val="solid"/>
            <a:round/>
            <a:headEnd len="sm" w="sm" type="none"/>
            <a:tailEnd len="med" w="med" type="triangle"/>
          </a:ln>
        </p:spPr>
      </p:cxnSp>
      <p:sp>
        <p:nvSpPr>
          <p:cNvPr id="843" name="Google Shape;843;p48"/>
          <p:cNvSpPr/>
          <p:nvPr/>
        </p:nvSpPr>
        <p:spPr>
          <a:xfrm>
            <a:off x="4271700" y="2437175"/>
            <a:ext cx="825600" cy="240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844" name="Google Shape;844;p48"/>
          <p:cNvSpPr/>
          <p:nvPr/>
        </p:nvSpPr>
        <p:spPr>
          <a:xfrm>
            <a:off x="4273588" y="3982025"/>
            <a:ext cx="825600" cy="240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845" name="Google Shape;845;p48"/>
          <p:cNvCxnSpPr>
            <a:stCxn id="844" idx="0"/>
          </p:cNvCxnSpPr>
          <p:nvPr/>
        </p:nvCxnSpPr>
        <p:spPr>
          <a:xfrm rot="10800000">
            <a:off x="4681588" y="3725225"/>
            <a:ext cx="4800" cy="256800"/>
          </a:xfrm>
          <a:prstGeom prst="straightConnector1">
            <a:avLst/>
          </a:prstGeom>
          <a:noFill/>
          <a:ln cap="flat" cmpd="sng" w="9525">
            <a:solidFill>
              <a:srgbClr val="424242"/>
            </a:solidFill>
            <a:prstDash val="solid"/>
            <a:round/>
            <a:headEnd len="sm" w="sm" type="none"/>
            <a:tailEnd len="med" w="med" type="triangle"/>
          </a:ln>
        </p:spPr>
      </p:cxnSp>
      <p:cxnSp>
        <p:nvCxnSpPr>
          <p:cNvPr id="846" name="Google Shape;846;p48"/>
          <p:cNvCxnSpPr/>
          <p:nvPr/>
        </p:nvCxnSpPr>
        <p:spPr>
          <a:xfrm rot="10800000">
            <a:off x="4686388" y="4222625"/>
            <a:ext cx="0" cy="167700"/>
          </a:xfrm>
          <a:prstGeom prst="straightConnector1">
            <a:avLst/>
          </a:prstGeom>
          <a:noFill/>
          <a:ln cap="flat" cmpd="sng" w="9525">
            <a:solidFill>
              <a:srgbClr val="424242"/>
            </a:solidFill>
            <a:prstDash val="solid"/>
            <a:round/>
            <a:headEnd len="sm" w="sm" type="none"/>
            <a:tailEnd len="med" w="med" type="triangle"/>
          </a:ln>
        </p:spPr>
      </p:cxnSp>
      <p:sp>
        <p:nvSpPr>
          <p:cNvPr id="847" name="Google Shape;847;p48"/>
          <p:cNvSpPr txBox="1"/>
          <p:nvPr/>
        </p:nvSpPr>
        <p:spPr>
          <a:xfrm>
            <a:off x="42205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1</a:t>
            </a:r>
            <a:endParaRPr b="0" baseline="-25000" i="0" sz="900" u="none" cap="none" strike="noStrike">
              <a:solidFill>
                <a:srgbClr val="000000"/>
              </a:solidFill>
              <a:latin typeface="Roboto"/>
              <a:ea typeface="Roboto"/>
              <a:cs typeface="Roboto"/>
              <a:sym typeface="Roboto"/>
            </a:endParaRPr>
          </a:p>
        </p:txBody>
      </p:sp>
      <p:cxnSp>
        <p:nvCxnSpPr>
          <p:cNvPr id="848" name="Google Shape;848;p48"/>
          <p:cNvCxnSpPr/>
          <p:nvPr/>
        </p:nvCxnSpPr>
        <p:spPr>
          <a:xfrm rot="10800000">
            <a:off x="45027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849" name="Google Shape;849;p48"/>
          <p:cNvSpPr txBox="1"/>
          <p:nvPr/>
        </p:nvSpPr>
        <p:spPr>
          <a:xfrm>
            <a:off x="43729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2</a:t>
            </a:r>
            <a:endParaRPr b="0" baseline="-25000" i="0" sz="900" u="none" cap="none" strike="noStrike">
              <a:solidFill>
                <a:srgbClr val="000000"/>
              </a:solidFill>
              <a:latin typeface="Roboto"/>
              <a:ea typeface="Roboto"/>
              <a:cs typeface="Roboto"/>
              <a:sym typeface="Roboto"/>
            </a:endParaRPr>
          </a:p>
        </p:txBody>
      </p:sp>
      <p:cxnSp>
        <p:nvCxnSpPr>
          <p:cNvPr id="850" name="Google Shape;850;p48"/>
          <p:cNvCxnSpPr/>
          <p:nvPr/>
        </p:nvCxnSpPr>
        <p:spPr>
          <a:xfrm rot="10800000">
            <a:off x="46551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851" name="Google Shape;851;p48"/>
          <p:cNvSpPr txBox="1"/>
          <p:nvPr/>
        </p:nvSpPr>
        <p:spPr>
          <a:xfrm>
            <a:off x="45253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3</a:t>
            </a:r>
            <a:endParaRPr b="0" baseline="-25000" i="0" sz="900" u="none" cap="none" strike="noStrike">
              <a:solidFill>
                <a:srgbClr val="000000"/>
              </a:solidFill>
              <a:latin typeface="Roboto"/>
              <a:ea typeface="Roboto"/>
              <a:cs typeface="Roboto"/>
              <a:sym typeface="Roboto"/>
            </a:endParaRPr>
          </a:p>
        </p:txBody>
      </p:sp>
      <p:cxnSp>
        <p:nvCxnSpPr>
          <p:cNvPr id="852" name="Google Shape;852;p48"/>
          <p:cNvCxnSpPr/>
          <p:nvPr/>
        </p:nvCxnSpPr>
        <p:spPr>
          <a:xfrm rot="10800000">
            <a:off x="48075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853" name="Google Shape;853;p48"/>
          <p:cNvSpPr txBox="1"/>
          <p:nvPr/>
        </p:nvSpPr>
        <p:spPr>
          <a:xfrm>
            <a:off x="46777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a:t>
            </a:r>
            <a:endParaRPr b="0" baseline="-25000" i="0" sz="900" u="none" cap="none" strike="noStrike">
              <a:solidFill>
                <a:srgbClr val="000000"/>
              </a:solidFill>
              <a:latin typeface="Roboto"/>
              <a:ea typeface="Roboto"/>
              <a:cs typeface="Roboto"/>
              <a:sym typeface="Roboto"/>
            </a:endParaRPr>
          </a:p>
        </p:txBody>
      </p:sp>
      <p:sp>
        <p:nvSpPr>
          <p:cNvPr id="854" name="Google Shape;854;p48"/>
          <p:cNvSpPr txBox="1"/>
          <p:nvPr/>
        </p:nvSpPr>
        <p:spPr>
          <a:xfrm>
            <a:off x="48301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N</a:t>
            </a:r>
            <a:endParaRPr b="0" baseline="-25000" i="0" sz="900" u="none" cap="none" strike="noStrike">
              <a:solidFill>
                <a:srgbClr val="000000"/>
              </a:solidFill>
              <a:latin typeface="Roboto"/>
              <a:ea typeface="Roboto"/>
              <a:cs typeface="Roboto"/>
              <a:sym typeface="Roboto"/>
            </a:endParaRPr>
          </a:p>
        </p:txBody>
      </p:sp>
      <p:sp>
        <p:nvSpPr>
          <p:cNvPr id="855" name="Google Shape;855;p48"/>
          <p:cNvSpPr txBox="1"/>
          <p:nvPr/>
        </p:nvSpPr>
        <p:spPr>
          <a:xfrm>
            <a:off x="26203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a:t>
            </a:r>
            <a:endParaRPr b="0" baseline="-25000" i="0" sz="900" u="none" cap="none" strike="noStrike">
              <a:solidFill>
                <a:srgbClr val="000000"/>
              </a:solidFill>
              <a:latin typeface="Roboto"/>
              <a:ea typeface="Roboto"/>
              <a:cs typeface="Roboto"/>
              <a:sym typeface="Roboto"/>
            </a:endParaRPr>
          </a:p>
        </p:txBody>
      </p:sp>
      <p:sp>
        <p:nvSpPr>
          <p:cNvPr id="856" name="Google Shape;856;p48"/>
          <p:cNvSpPr txBox="1"/>
          <p:nvPr/>
        </p:nvSpPr>
        <p:spPr>
          <a:xfrm>
            <a:off x="5363550" y="1884475"/>
            <a:ext cx="35790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Another alternative would be to </a:t>
            </a:r>
            <a:r>
              <a:rPr b="1" i="0" lang="en-GB" sz="1400" u="none" cap="none" strike="noStrike">
                <a:solidFill>
                  <a:srgbClr val="000000"/>
                </a:solidFill>
                <a:latin typeface="Roboto"/>
                <a:ea typeface="Roboto"/>
                <a:cs typeface="Roboto"/>
                <a:sym typeface="Roboto"/>
              </a:rPr>
              <a:t>sample</a:t>
            </a:r>
            <a:r>
              <a:rPr b="0" i="0" lang="en-GB" sz="1400" u="none" cap="none" strike="noStrike">
                <a:solidFill>
                  <a:srgbClr val="000000"/>
                </a:solidFill>
                <a:latin typeface="Roboto"/>
                <a:ea typeface="Roboto"/>
                <a:cs typeface="Roboto"/>
                <a:sym typeface="Roboto"/>
              </a:rPr>
              <a:t> from the token distribution (rather than taking the token with the highest probability).</a:t>
            </a:r>
            <a:endParaRPr b="0" i="0" sz="1400" u="none" cap="none" strike="noStrike">
              <a:solidFill>
                <a:srgbClr val="000000"/>
              </a:solidFill>
              <a:latin typeface="Roboto"/>
              <a:ea typeface="Roboto"/>
              <a:cs typeface="Roboto"/>
              <a:sym typeface="Roboto"/>
            </a:endParaRPr>
          </a:p>
        </p:txBody>
      </p:sp>
      <p:sp>
        <p:nvSpPr>
          <p:cNvPr id="857" name="Google Shape;857;p48"/>
          <p:cNvSpPr/>
          <p:nvPr/>
        </p:nvSpPr>
        <p:spPr>
          <a:xfrm>
            <a:off x="98250" y="1980950"/>
            <a:ext cx="1074300" cy="459000"/>
          </a:xfrm>
          <a:prstGeom prst="ellipse">
            <a:avLst/>
          </a:prstGeom>
          <a:solidFill>
            <a:srgbClr val="FF0000">
              <a:alpha val="23921"/>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58" name="Google Shape;858;p48"/>
          <p:cNvCxnSpPr>
            <a:stCxn id="857" idx="7"/>
          </p:cNvCxnSpPr>
          <p:nvPr/>
        </p:nvCxnSpPr>
        <p:spPr>
          <a:xfrm flipH="1" rot="10800000">
            <a:off x="1015222" y="1743969"/>
            <a:ext cx="501300" cy="304200"/>
          </a:xfrm>
          <a:prstGeom prst="straightConnector1">
            <a:avLst/>
          </a:prstGeom>
          <a:noFill/>
          <a:ln cap="flat" cmpd="sng" w="9525">
            <a:solidFill>
              <a:schemeClr val="dk2"/>
            </a:solidFill>
            <a:prstDash val="solid"/>
            <a:round/>
            <a:headEnd len="sm" w="sm" type="none"/>
            <a:tailEnd len="med" w="med" type="triangle"/>
          </a:ln>
        </p:spPr>
      </p:cxnSp>
      <p:sp>
        <p:nvSpPr>
          <p:cNvPr id="859" name="Google Shape;859;p48"/>
          <p:cNvSpPr txBox="1"/>
          <p:nvPr/>
        </p:nvSpPr>
        <p:spPr>
          <a:xfrm>
            <a:off x="1516400" y="1505025"/>
            <a:ext cx="3771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each time step, we can sample from this distribution</a:t>
            </a:r>
            <a:endParaRPr b="0" i="0" sz="1000" u="none" cap="none" strike="noStrike">
              <a:solidFill>
                <a:srgbClr val="000000"/>
              </a:solidFill>
              <a:latin typeface="Roboto"/>
              <a:ea typeface="Roboto"/>
              <a:cs typeface="Roboto"/>
              <a:sym typeface="Roboto"/>
            </a:endParaRPr>
          </a:p>
        </p:txBody>
      </p:sp>
      <p:cxnSp>
        <p:nvCxnSpPr>
          <p:cNvPr id="860" name="Google Shape;860;p48"/>
          <p:cNvCxnSpPr/>
          <p:nvPr/>
        </p:nvCxnSpPr>
        <p:spPr>
          <a:xfrm>
            <a:off x="5875450" y="4185850"/>
            <a:ext cx="2288400" cy="6900"/>
          </a:xfrm>
          <a:prstGeom prst="straightConnector1">
            <a:avLst/>
          </a:prstGeom>
          <a:noFill/>
          <a:ln cap="flat" cmpd="sng" w="9525">
            <a:solidFill>
              <a:schemeClr val="dk2"/>
            </a:solidFill>
            <a:prstDash val="solid"/>
            <a:round/>
            <a:headEnd len="sm" w="sm" type="none"/>
            <a:tailEnd len="med" w="med" type="triangle"/>
          </a:ln>
        </p:spPr>
      </p:cxnSp>
      <p:sp>
        <p:nvSpPr>
          <p:cNvPr id="861" name="Google Shape;861;p48"/>
          <p:cNvSpPr txBox="1"/>
          <p:nvPr/>
        </p:nvSpPr>
        <p:spPr>
          <a:xfrm>
            <a:off x="5875450" y="4185850"/>
            <a:ext cx="3756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w</a:t>
            </a:r>
            <a:r>
              <a:rPr b="0" baseline="-25000" i="0" lang="en-GB" sz="1100" u="none" cap="none" strike="noStrike">
                <a:solidFill>
                  <a:srgbClr val="000000"/>
                </a:solidFill>
                <a:latin typeface="Roboto"/>
                <a:ea typeface="Roboto"/>
                <a:cs typeface="Roboto"/>
                <a:sym typeface="Roboto"/>
              </a:rPr>
              <a:t>1</a:t>
            </a:r>
            <a:endParaRPr b="0" baseline="-25000" i="0" sz="1100" u="none" cap="none" strike="noStrike">
              <a:solidFill>
                <a:srgbClr val="000000"/>
              </a:solidFill>
              <a:latin typeface="Roboto"/>
              <a:ea typeface="Roboto"/>
              <a:cs typeface="Roboto"/>
              <a:sym typeface="Roboto"/>
            </a:endParaRPr>
          </a:p>
        </p:txBody>
      </p:sp>
      <p:sp>
        <p:nvSpPr>
          <p:cNvPr id="862" name="Google Shape;862;p48"/>
          <p:cNvSpPr txBox="1"/>
          <p:nvPr/>
        </p:nvSpPr>
        <p:spPr>
          <a:xfrm>
            <a:off x="6332650" y="4185850"/>
            <a:ext cx="3756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w</a:t>
            </a:r>
            <a:r>
              <a:rPr b="0" baseline="-25000" i="0" lang="en-GB" sz="1100" u="none" cap="none" strike="noStrike">
                <a:solidFill>
                  <a:srgbClr val="000000"/>
                </a:solidFill>
                <a:latin typeface="Roboto"/>
                <a:ea typeface="Roboto"/>
                <a:cs typeface="Roboto"/>
                <a:sym typeface="Roboto"/>
              </a:rPr>
              <a:t>2</a:t>
            </a:r>
            <a:endParaRPr b="0" baseline="-25000" i="0" sz="1100" u="none" cap="none" strike="noStrike">
              <a:solidFill>
                <a:srgbClr val="000000"/>
              </a:solidFill>
              <a:latin typeface="Roboto"/>
              <a:ea typeface="Roboto"/>
              <a:cs typeface="Roboto"/>
              <a:sym typeface="Roboto"/>
            </a:endParaRPr>
          </a:p>
        </p:txBody>
      </p:sp>
      <p:sp>
        <p:nvSpPr>
          <p:cNvPr id="863" name="Google Shape;863;p48"/>
          <p:cNvSpPr txBox="1"/>
          <p:nvPr/>
        </p:nvSpPr>
        <p:spPr>
          <a:xfrm>
            <a:off x="6866050" y="4185850"/>
            <a:ext cx="3756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w</a:t>
            </a:r>
            <a:r>
              <a:rPr b="0" baseline="-25000" i="0" lang="en-GB" sz="1100" u="none" cap="none" strike="noStrike">
                <a:solidFill>
                  <a:srgbClr val="000000"/>
                </a:solidFill>
                <a:latin typeface="Roboto"/>
                <a:ea typeface="Roboto"/>
                <a:cs typeface="Roboto"/>
                <a:sym typeface="Roboto"/>
              </a:rPr>
              <a:t>3</a:t>
            </a:r>
            <a:endParaRPr b="0" baseline="-25000" i="0" sz="1100" u="none" cap="none" strike="noStrike">
              <a:solidFill>
                <a:srgbClr val="000000"/>
              </a:solidFill>
              <a:latin typeface="Roboto"/>
              <a:ea typeface="Roboto"/>
              <a:cs typeface="Roboto"/>
              <a:sym typeface="Roboto"/>
            </a:endParaRPr>
          </a:p>
        </p:txBody>
      </p:sp>
      <p:sp>
        <p:nvSpPr>
          <p:cNvPr id="864" name="Google Shape;864;p48"/>
          <p:cNvSpPr txBox="1"/>
          <p:nvPr/>
        </p:nvSpPr>
        <p:spPr>
          <a:xfrm>
            <a:off x="7704250" y="4185850"/>
            <a:ext cx="3756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w</a:t>
            </a:r>
            <a:r>
              <a:rPr b="0" baseline="-25000" i="0" lang="en-GB" sz="1100" u="none" cap="none" strike="noStrike">
                <a:solidFill>
                  <a:srgbClr val="000000"/>
                </a:solidFill>
                <a:latin typeface="Roboto"/>
                <a:ea typeface="Roboto"/>
                <a:cs typeface="Roboto"/>
                <a:sym typeface="Roboto"/>
              </a:rPr>
              <a:t>N</a:t>
            </a:r>
            <a:endParaRPr b="0" baseline="-25000" i="0" sz="1100" u="none" cap="none" strike="noStrike">
              <a:solidFill>
                <a:srgbClr val="000000"/>
              </a:solidFill>
              <a:latin typeface="Roboto"/>
              <a:ea typeface="Roboto"/>
              <a:cs typeface="Roboto"/>
              <a:sym typeface="Roboto"/>
            </a:endParaRPr>
          </a:p>
        </p:txBody>
      </p:sp>
      <p:sp>
        <p:nvSpPr>
          <p:cNvPr id="865" name="Google Shape;865;p48"/>
          <p:cNvSpPr txBox="1"/>
          <p:nvPr/>
        </p:nvSpPr>
        <p:spPr>
          <a:xfrm>
            <a:off x="7323250" y="4185850"/>
            <a:ext cx="3756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a:t>
            </a:r>
            <a:endParaRPr b="0" baseline="-25000" i="0" sz="1100" u="none" cap="none" strike="noStrike">
              <a:solidFill>
                <a:srgbClr val="000000"/>
              </a:solidFill>
              <a:latin typeface="Roboto"/>
              <a:ea typeface="Roboto"/>
              <a:cs typeface="Roboto"/>
              <a:sym typeface="Roboto"/>
            </a:endParaRPr>
          </a:p>
        </p:txBody>
      </p:sp>
      <p:sp>
        <p:nvSpPr>
          <p:cNvPr id="866" name="Google Shape;866;p48"/>
          <p:cNvSpPr/>
          <p:nvPr/>
        </p:nvSpPr>
        <p:spPr>
          <a:xfrm>
            <a:off x="5909600" y="3881650"/>
            <a:ext cx="165000" cy="304200"/>
          </a:xfrm>
          <a:prstGeom prst="rect">
            <a:avLst/>
          </a:prstGeom>
          <a:solidFill>
            <a:srgbClr val="00B0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48"/>
          <p:cNvSpPr/>
          <p:nvPr/>
        </p:nvSpPr>
        <p:spPr>
          <a:xfrm>
            <a:off x="6366800" y="3726850"/>
            <a:ext cx="165000" cy="459000"/>
          </a:xfrm>
          <a:prstGeom prst="rect">
            <a:avLst/>
          </a:prstGeom>
          <a:solidFill>
            <a:srgbClr val="00B0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48"/>
          <p:cNvSpPr/>
          <p:nvPr/>
        </p:nvSpPr>
        <p:spPr>
          <a:xfrm>
            <a:off x="6895150" y="3139150"/>
            <a:ext cx="165000" cy="1046700"/>
          </a:xfrm>
          <a:prstGeom prst="rect">
            <a:avLst/>
          </a:prstGeom>
          <a:solidFill>
            <a:srgbClr val="00B0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48"/>
          <p:cNvSpPr/>
          <p:nvPr/>
        </p:nvSpPr>
        <p:spPr>
          <a:xfrm>
            <a:off x="7725100" y="4103875"/>
            <a:ext cx="165000" cy="81900"/>
          </a:xfrm>
          <a:prstGeom prst="rect">
            <a:avLst/>
          </a:prstGeom>
          <a:solidFill>
            <a:srgbClr val="00B0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73" name="Shape 873"/>
        <p:cNvGrpSpPr/>
        <p:nvPr/>
      </p:nvGrpSpPr>
      <p:grpSpPr>
        <a:xfrm>
          <a:off x="0" y="0"/>
          <a:ext cx="0" cy="0"/>
          <a:chOff x="0" y="0"/>
          <a:chExt cx="0" cy="0"/>
        </a:xfrm>
      </p:grpSpPr>
      <p:sp>
        <p:nvSpPr>
          <p:cNvPr id="874" name="Google Shape;874;p4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Chat GPT</a:t>
            </a:r>
            <a:endParaRPr sz="2600"/>
          </a:p>
        </p:txBody>
      </p:sp>
      <p:sp>
        <p:nvSpPr>
          <p:cNvPr id="875" name="Google Shape;875;p4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876" name="Google Shape;876;p49"/>
          <p:cNvPicPr preferRelativeResize="0"/>
          <p:nvPr/>
        </p:nvPicPr>
        <p:blipFill rotWithShape="1">
          <a:blip r:embed="rId3">
            <a:alphaModFix/>
          </a:blip>
          <a:srcRect b="0" l="0" r="0" t="0"/>
          <a:stretch/>
        </p:blipFill>
        <p:spPr>
          <a:xfrm>
            <a:off x="310675" y="884648"/>
            <a:ext cx="548700" cy="508460"/>
          </a:xfrm>
          <a:prstGeom prst="rect">
            <a:avLst/>
          </a:prstGeom>
          <a:noFill/>
          <a:ln>
            <a:noFill/>
          </a:ln>
        </p:spPr>
      </p:pic>
      <p:sp>
        <p:nvSpPr>
          <p:cNvPr id="877" name="Google Shape;877;p49"/>
          <p:cNvSpPr txBox="1"/>
          <p:nvPr/>
        </p:nvSpPr>
        <p:spPr>
          <a:xfrm>
            <a:off x="1092700" y="938775"/>
            <a:ext cx="520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How can we generate different outputs given the same prompt? </a:t>
            </a:r>
            <a:endParaRPr b="0" i="1" sz="1400" u="none" cap="none" strike="noStrike">
              <a:solidFill>
                <a:srgbClr val="000000"/>
              </a:solidFill>
              <a:latin typeface="Roboto"/>
              <a:ea typeface="Roboto"/>
              <a:cs typeface="Roboto"/>
              <a:sym typeface="Roboto"/>
            </a:endParaRPr>
          </a:p>
        </p:txBody>
      </p:sp>
      <p:sp>
        <p:nvSpPr>
          <p:cNvPr id="878" name="Google Shape;878;p49"/>
          <p:cNvSpPr/>
          <p:nvPr/>
        </p:nvSpPr>
        <p:spPr>
          <a:xfrm>
            <a:off x="203700" y="3201900"/>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Transformer Blocks</a:t>
            </a:r>
            <a:endParaRPr b="0" i="0" sz="800" u="none" cap="none" strike="noStrike">
              <a:solidFill>
                <a:srgbClr val="000000"/>
              </a:solidFill>
              <a:latin typeface="Arial"/>
              <a:ea typeface="Arial"/>
              <a:cs typeface="Arial"/>
              <a:sym typeface="Arial"/>
            </a:endParaRPr>
          </a:p>
        </p:txBody>
      </p:sp>
      <p:sp>
        <p:nvSpPr>
          <p:cNvPr id="879" name="Google Shape;879;p49"/>
          <p:cNvSpPr/>
          <p:nvPr/>
        </p:nvSpPr>
        <p:spPr>
          <a:xfrm>
            <a:off x="1223700" y="3199175"/>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Transformer Blocks</a:t>
            </a:r>
            <a:endParaRPr b="0" i="0" sz="1400" u="none" cap="none" strike="noStrike">
              <a:solidFill>
                <a:srgbClr val="000000"/>
              </a:solidFill>
              <a:latin typeface="Arial"/>
              <a:ea typeface="Arial"/>
              <a:cs typeface="Arial"/>
              <a:sym typeface="Arial"/>
            </a:endParaRPr>
          </a:p>
        </p:txBody>
      </p:sp>
      <p:cxnSp>
        <p:nvCxnSpPr>
          <p:cNvPr id="880" name="Google Shape;880;p49"/>
          <p:cNvCxnSpPr/>
          <p:nvPr/>
        </p:nvCxnSpPr>
        <p:spPr>
          <a:xfrm>
            <a:off x="2049300" y="3458225"/>
            <a:ext cx="165000" cy="0"/>
          </a:xfrm>
          <a:prstGeom prst="straightConnector1">
            <a:avLst/>
          </a:prstGeom>
          <a:noFill/>
          <a:ln cap="flat" cmpd="sng" w="9525">
            <a:solidFill>
              <a:srgbClr val="424242"/>
            </a:solidFill>
            <a:prstDash val="solid"/>
            <a:round/>
            <a:headEnd len="sm" w="sm" type="none"/>
            <a:tailEnd len="med" w="med" type="triangle"/>
          </a:ln>
        </p:spPr>
      </p:cxnSp>
      <p:cxnSp>
        <p:nvCxnSpPr>
          <p:cNvPr id="881" name="Google Shape;881;p49"/>
          <p:cNvCxnSpPr/>
          <p:nvPr/>
        </p:nvCxnSpPr>
        <p:spPr>
          <a:xfrm rot="10800000">
            <a:off x="616500" y="30342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882" name="Google Shape;882;p49"/>
          <p:cNvCxnSpPr/>
          <p:nvPr/>
        </p:nvCxnSpPr>
        <p:spPr>
          <a:xfrm rot="10800000">
            <a:off x="1636500" y="3031475"/>
            <a:ext cx="0" cy="167700"/>
          </a:xfrm>
          <a:prstGeom prst="straightConnector1">
            <a:avLst/>
          </a:prstGeom>
          <a:noFill/>
          <a:ln cap="flat" cmpd="sng" w="9525">
            <a:solidFill>
              <a:srgbClr val="424242"/>
            </a:solidFill>
            <a:prstDash val="solid"/>
            <a:round/>
            <a:headEnd len="sm" w="sm" type="none"/>
            <a:tailEnd len="med" w="med" type="triangle"/>
          </a:ln>
        </p:spPr>
      </p:cxnSp>
      <p:sp>
        <p:nvSpPr>
          <p:cNvPr id="883" name="Google Shape;883;p49"/>
          <p:cNvSpPr/>
          <p:nvPr/>
        </p:nvSpPr>
        <p:spPr>
          <a:xfrm>
            <a:off x="203700" y="2820900"/>
            <a:ext cx="825600" cy="240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884" name="Google Shape;884;p49"/>
          <p:cNvSpPr/>
          <p:nvPr/>
        </p:nvSpPr>
        <p:spPr>
          <a:xfrm>
            <a:off x="1223700" y="2818175"/>
            <a:ext cx="825600" cy="240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885" name="Google Shape;885;p49"/>
          <p:cNvCxnSpPr/>
          <p:nvPr/>
        </p:nvCxnSpPr>
        <p:spPr>
          <a:xfrm rot="10800000">
            <a:off x="616500" y="26532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886" name="Google Shape;886;p49"/>
          <p:cNvCxnSpPr/>
          <p:nvPr/>
        </p:nvCxnSpPr>
        <p:spPr>
          <a:xfrm rot="10800000">
            <a:off x="1636500" y="2650475"/>
            <a:ext cx="0" cy="167700"/>
          </a:xfrm>
          <a:prstGeom prst="straightConnector1">
            <a:avLst/>
          </a:prstGeom>
          <a:noFill/>
          <a:ln cap="flat" cmpd="sng" w="9525">
            <a:solidFill>
              <a:srgbClr val="424242"/>
            </a:solidFill>
            <a:prstDash val="solid"/>
            <a:round/>
            <a:headEnd len="sm" w="sm" type="none"/>
            <a:tailEnd len="med" w="med" type="triangle"/>
          </a:ln>
        </p:spPr>
      </p:cxnSp>
      <p:sp>
        <p:nvSpPr>
          <p:cNvPr id="887" name="Google Shape;887;p49"/>
          <p:cNvSpPr/>
          <p:nvPr/>
        </p:nvSpPr>
        <p:spPr>
          <a:xfrm>
            <a:off x="203700" y="2439900"/>
            <a:ext cx="825600" cy="240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200" u="none" cap="none" strike="noStrike">
              <a:solidFill>
                <a:srgbClr val="000000"/>
              </a:solidFill>
              <a:latin typeface="Arial"/>
              <a:ea typeface="Arial"/>
              <a:cs typeface="Arial"/>
              <a:sym typeface="Arial"/>
            </a:endParaRPr>
          </a:p>
        </p:txBody>
      </p:sp>
      <p:sp>
        <p:nvSpPr>
          <p:cNvPr id="888" name="Google Shape;888;p49"/>
          <p:cNvSpPr/>
          <p:nvPr/>
        </p:nvSpPr>
        <p:spPr>
          <a:xfrm>
            <a:off x="1223700" y="2437175"/>
            <a:ext cx="825600" cy="240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cxnSp>
        <p:nvCxnSpPr>
          <p:cNvPr id="889" name="Google Shape;889;p49"/>
          <p:cNvCxnSpPr/>
          <p:nvPr/>
        </p:nvCxnSpPr>
        <p:spPr>
          <a:xfrm rot="10800000">
            <a:off x="3117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890" name="Google Shape;890;p49"/>
          <p:cNvSpPr txBox="1"/>
          <p:nvPr/>
        </p:nvSpPr>
        <p:spPr>
          <a:xfrm>
            <a:off x="1819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1</a:t>
            </a:r>
            <a:endParaRPr b="0" baseline="-25000" i="0" sz="900" u="none" cap="none" strike="noStrike">
              <a:solidFill>
                <a:srgbClr val="000000"/>
              </a:solidFill>
              <a:latin typeface="Roboto"/>
              <a:ea typeface="Roboto"/>
              <a:cs typeface="Roboto"/>
              <a:sym typeface="Roboto"/>
            </a:endParaRPr>
          </a:p>
        </p:txBody>
      </p:sp>
      <p:sp>
        <p:nvSpPr>
          <p:cNvPr id="891" name="Google Shape;891;p49"/>
          <p:cNvSpPr/>
          <p:nvPr/>
        </p:nvSpPr>
        <p:spPr>
          <a:xfrm>
            <a:off x="1225588" y="3982025"/>
            <a:ext cx="825600" cy="240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892" name="Google Shape;892;p49"/>
          <p:cNvCxnSpPr>
            <a:stCxn id="891" idx="0"/>
          </p:cNvCxnSpPr>
          <p:nvPr/>
        </p:nvCxnSpPr>
        <p:spPr>
          <a:xfrm rot="10800000">
            <a:off x="1633588" y="3725225"/>
            <a:ext cx="4800" cy="256800"/>
          </a:xfrm>
          <a:prstGeom prst="straightConnector1">
            <a:avLst/>
          </a:prstGeom>
          <a:noFill/>
          <a:ln cap="flat" cmpd="sng" w="9525">
            <a:solidFill>
              <a:srgbClr val="424242"/>
            </a:solidFill>
            <a:prstDash val="solid"/>
            <a:round/>
            <a:headEnd len="sm" w="sm" type="none"/>
            <a:tailEnd len="med" w="med" type="triangle"/>
          </a:ln>
        </p:spPr>
      </p:cxnSp>
      <p:cxnSp>
        <p:nvCxnSpPr>
          <p:cNvPr id="893" name="Google Shape;893;p49"/>
          <p:cNvCxnSpPr/>
          <p:nvPr/>
        </p:nvCxnSpPr>
        <p:spPr>
          <a:xfrm rot="10800000">
            <a:off x="1638388" y="4222625"/>
            <a:ext cx="0" cy="167700"/>
          </a:xfrm>
          <a:prstGeom prst="straightConnector1">
            <a:avLst/>
          </a:prstGeom>
          <a:noFill/>
          <a:ln cap="flat" cmpd="sng" w="9525">
            <a:solidFill>
              <a:srgbClr val="424242"/>
            </a:solidFill>
            <a:prstDash val="solid"/>
            <a:round/>
            <a:headEnd len="sm" w="sm" type="none"/>
            <a:tailEnd len="med" w="med" type="triangle"/>
          </a:ln>
        </p:spPr>
      </p:cxnSp>
      <p:sp>
        <p:nvSpPr>
          <p:cNvPr id="894" name="Google Shape;894;p49"/>
          <p:cNvSpPr/>
          <p:nvPr/>
        </p:nvSpPr>
        <p:spPr>
          <a:xfrm>
            <a:off x="203688" y="3974400"/>
            <a:ext cx="825600" cy="240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895" name="Google Shape;895;p49"/>
          <p:cNvCxnSpPr>
            <a:stCxn id="894" idx="0"/>
          </p:cNvCxnSpPr>
          <p:nvPr/>
        </p:nvCxnSpPr>
        <p:spPr>
          <a:xfrm rot="10800000">
            <a:off x="611688" y="3717600"/>
            <a:ext cx="4800" cy="256800"/>
          </a:xfrm>
          <a:prstGeom prst="straightConnector1">
            <a:avLst/>
          </a:prstGeom>
          <a:noFill/>
          <a:ln cap="flat" cmpd="sng" w="9525">
            <a:solidFill>
              <a:srgbClr val="424242"/>
            </a:solidFill>
            <a:prstDash val="solid"/>
            <a:round/>
            <a:headEnd len="sm" w="sm" type="none"/>
            <a:tailEnd len="med" w="med" type="triangle"/>
          </a:ln>
        </p:spPr>
      </p:cxnSp>
      <p:cxnSp>
        <p:nvCxnSpPr>
          <p:cNvPr id="896" name="Google Shape;896;p49"/>
          <p:cNvCxnSpPr/>
          <p:nvPr/>
        </p:nvCxnSpPr>
        <p:spPr>
          <a:xfrm rot="10800000">
            <a:off x="616488" y="42150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897" name="Google Shape;897;p49"/>
          <p:cNvCxnSpPr/>
          <p:nvPr/>
        </p:nvCxnSpPr>
        <p:spPr>
          <a:xfrm rot="10800000">
            <a:off x="4641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898" name="Google Shape;898;p49"/>
          <p:cNvSpPr txBox="1"/>
          <p:nvPr/>
        </p:nvSpPr>
        <p:spPr>
          <a:xfrm>
            <a:off x="3343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2</a:t>
            </a:r>
            <a:endParaRPr b="0" baseline="-25000" i="0" sz="900" u="none" cap="none" strike="noStrike">
              <a:solidFill>
                <a:srgbClr val="000000"/>
              </a:solidFill>
              <a:latin typeface="Roboto"/>
              <a:ea typeface="Roboto"/>
              <a:cs typeface="Roboto"/>
              <a:sym typeface="Roboto"/>
            </a:endParaRPr>
          </a:p>
        </p:txBody>
      </p:sp>
      <p:cxnSp>
        <p:nvCxnSpPr>
          <p:cNvPr id="899" name="Google Shape;899;p49"/>
          <p:cNvCxnSpPr/>
          <p:nvPr/>
        </p:nvCxnSpPr>
        <p:spPr>
          <a:xfrm rot="10800000">
            <a:off x="6165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900" name="Google Shape;900;p49"/>
          <p:cNvSpPr txBox="1"/>
          <p:nvPr/>
        </p:nvSpPr>
        <p:spPr>
          <a:xfrm>
            <a:off x="4867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3</a:t>
            </a:r>
            <a:endParaRPr b="0" baseline="-25000" i="0" sz="900" u="none" cap="none" strike="noStrike">
              <a:solidFill>
                <a:srgbClr val="000000"/>
              </a:solidFill>
              <a:latin typeface="Roboto"/>
              <a:ea typeface="Roboto"/>
              <a:cs typeface="Roboto"/>
              <a:sym typeface="Roboto"/>
            </a:endParaRPr>
          </a:p>
        </p:txBody>
      </p:sp>
      <p:cxnSp>
        <p:nvCxnSpPr>
          <p:cNvPr id="901" name="Google Shape;901;p49"/>
          <p:cNvCxnSpPr/>
          <p:nvPr/>
        </p:nvCxnSpPr>
        <p:spPr>
          <a:xfrm rot="10800000">
            <a:off x="7689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902" name="Google Shape;902;p49"/>
          <p:cNvSpPr txBox="1"/>
          <p:nvPr/>
        </p:nvSpPr>
        <p:spPr>
          <a:xfrm>
            <a:off x="6391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a:t>
            </a:r>
            <a:endParaRPr b="0" baseline="-25000" i="0" sz="900" u="none" cap="none" strike="noStrike">
              <a:solidFill>
                <a:srgbClr val="000000"/>
              </a:solidFill>
              <a:latin typeface="Roboto"/>
              <a:ea typeface="Roboto"/>
              <a:cs typeface="Roboto"/>
              <a:sym typeface="Roboto"/>
            </a:endParaRPr>
          </a:p>
        </p:txBody>
      </p:sp>
      <p:cxnSp>
        <p:nvCxnSpPr>
          <p:cNvPr id="903" name="Google Shape;903;p49"/>
          <p:cNvCxnSpPr/>
          <p:nvPr/>
        </p:nvCxnSpPr>
        <p:spPr>
          <a:xfrm rot="10800000">
            <a:off x="9213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904" name="Google Shape;904;p49"/>
          <p:cNvSpPr txBox="1"/>
          <p:nvPr/>
        </p:nvSpPr>
        <p:spPr>
          <a:xfrm>
            <a:off x="7915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N</a:t>
            </a:r>
            <a:endParaRPr b="0" baseline="-25000" i="0" sz="900" u="none" cap="none" strike="noStrike">
              <a:solidFill>
                <a:srgbClr val="000000"/>
              </a:solidFill>
              <a:latin typeface="Roboto"/>
              <a:ea typeface="Roboto"/>
              <a:cs typeface="Roboto"/>
              <a:sym typeface="Roboto"/>
            </a:endParaRPr>
          </a:p>
        </p:txBody>
      </p:sp>
      <p:cxnSp>
        <p:nvCxnSpPr>
          <p:cNvPr id="905" name="Google Shape;905;p49"/>
          <p:cNvCxnSpPr/>
          <p:nvPr/>
        </p:nvCxnSpPr>
        <p:spPr>
          <a:xfrm>
            <a:off x="1058700" y="3458225"/>
            <a:ext cx="165000" cy="0"/>
          </a:xfrm>
          <a:prstGeom prst="straightConnector1">
            <a:avLst/>
          </a:prstGeom>
          <a:noFill/>
          <a:ln cap="flat" cmpd="sng" w="9525">
            <a:solidFill>
              <a:srgbClr val="424242"/>
            </a:solidFill>
            <a:prstDash val="solid"/>
            <a:round/>
            <a:headEnd len="sm" w="sm" type="none"/>
            <a:tailEnd len="med" w="med" type="triangle"/>
          </a:ln>
        </p:spPr>
      </p:cxnSp>
      <p:cxnSp>
        <p:nvCxnSpPr>
          <p:cNvPr id="906" name="Google Shape;906;p49"/>
          <p:cNvCxnSpPr/>
          <p:nvPr/>
        </p:nvCxnSpPr>
        <p:spPr>
          <a:xfrm rot="10800000">
            <a:off x="13023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907" name="Google Shape;907;p49"/>
          <p:cNvSpPr txBox="1"/>
          <p:nvPr/>
        </p:nvSpPr>
        <p:spPr>
          <a:xfrm>
            <a:off x="11725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1</a:t>
            </a:r>
            <a:endParaRPr b="0" baseline="-25000" i="0" sz="900" u="none" cap="none" strike="noStrike">
              <a:solidFill>
                <a:srgbClr val="000000"/>
              </a:solidFill>
              <a:latin typeface="Roboto"/>
              <a:ea typeface="Roboto"/>
              <a:cs typeface="Roboto"/>
              <a:sym typeface="Roboto"/>
            </a:endParaRPr>
          </a:p>
        </p:txBody>
      </p:sp>
      <p:cxnSp>
        <p:nvCxnSpPr>
          <p:cNvPr id="908" name="Google Shape;908;p49"/>
          <p:cNvCxnSpPr/>
          <p:nvPr/>
        </p:nvCxnSpPr>
        <p:spPr>
          <a:xfrm rot="10800000">
            <a:off x="14547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909" name="Google Shape;909;p49"/>
          <p:cNvSpPr txBox="1"/>
          <p:nvPr/>
        </p:nvSpPr>
        <p:spPr>
          <a:xfrm>
            <a:off x="13249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2</a:t>
            </a:r>
            <a:endParaRPr b="0" baseline="-25000" i="0" sz="900" u="none" cap="none" strike="noStrike">
              <a:solidFill>
                <a:srgbClr val="000000"/>
              </a:solidFill>
              <a:latin typeface="Roboto"/>
              <a:ea typeface="Roboto"/>
              <a:cs typeface="Roboto"/>
              <a:sym typeface="Roboto"/>
            </a:endParaRPr>
          </a:p>
        </p:txBody>
      </p:sp>
      <p:cxnSp>
        <p:nvCxnSpPr>
          <p:cNvPr id="910" name="Google Shape;910;p49"/>
          <p:cNvCxnSpPr/>
          <p:nvPr/>
        </p:nvCxnSpPr>
        <p:spPr>
          <a:xfrm rot="10800000">
            <a:off x="16071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911" name="Google Shape;911;p49"/>
          <p:cNvSpPr txBox="1"/>
          <p:nvPr/>
        </p:nvSpPr>
        <p:spPr>
          <a:xfrm>
            <a:off x="14773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3</a:t>
            </a:r>
            <a:endParaRPr b="0" baseline="-25000" i="0" sz="900" u="none" cap="none" strike="noStrike">
              <a:solidFill>
                <a:srgbClr val="000000"/>
              </a:solidFill>
              <a:latin typeface="Roboto"/>
              <a:ea typeface="Roboto"/>
              <a:cs typeface="Roboto"/>
              <a:sym typeface="Roboto"/>
            </a:endParaRPr>
          </a:p>
        </p:txBody>
      </p:sp>
      <p:cxnSp>
        <p:nvCxnSpPr>
          <p:cNvPr id="912" name="Google Shape;912;p49"/>
          <p:cNvCxnSpPr/>
          <p:nvPr/>
        </p:nvCxnSpPr>
        <p:spPr>
          <a:xfrm rot="10800000">
            <a:off x="17595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913" name="Google Shape;913;p49"/>
          <p:cNvSpPr txBox="1"/>
          <p:nvPr/>
        </p:nvSpPr>
        <p:spPr>
          <a:xfrm>
            <a:off x="16297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a:t>
            </a:r>
            <a:endParaRPr b="0" baseline="-25000" i="0" sz="900" u="none" cap="none" strike="noStrike">
              <a:solidFill>
                <a:srgbClr val="000000"/>
              </a:solidFill>
              <a:latin typeface="Roboto"/>
              <a:ea typeface="Roboto"/>
              <a:cs typeface="Roboto"/>
              <a:sym typeface="Roboto"/>
            </a:endParaRPr>
          </a:p>
        </p:txBody>
      </p:sp>
      <p:cxnSp>
        <p:nvCxnSpPr>
          <p:cNvPr id="914" name="Google Shape;914;p49"/>
          <p:cNvCxnSpPr/>
          <p:nvPr/>
        </p:nvCxnSpPr>
        <p:spPr>
          <a:xfrm rot="10800000">
            <a:off x="19119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915" name="Google Shape;915;p49"/>
          <p:cNvSpPr txBox="1"/>
          <p:nvPr/>
        </p:nvSpPr>
        <p:spPr>
          <a:xfrm>
            <a:off x="17821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N</a:t>
            </a:r>
            <a:endParaRPr b="0" baseline="-25000" i="0" sz="900" u="none" cap="none" strike="noStrike">
              <a:solidFill>
                <a:srgbClr val="000000"/>
              </a:solidFill>
              <a:latin typeface="Roboto"/>
              <a:ea typeface="Roboto"/>
              <a:cs typeface="Roboto"/>
              <a:sym typeface="Roboto"/>
            </a:endParaRPr>
          </a:p>
        </p:txBody>
      </p:sp>
      <p:sp>
        <p:nvSpPr>
          <p:cNvPr id="916" name="Google Shape;916;p49"/>
          <p:cNvSpPr/>
          <p:nvPr/>
        </p:nvSpPr>
        <p:spPr>
          <a:xfrm>
            <a:off x="2214300" y="3199175"/>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Transformer Blocks</a:t>
            </a:r>
            <a:endParaRPr b="0" i="0" sz="1400" u="none" cap="none" strike="noStrike">
              <a:solidFill>
                <a:srgbClr val="000000"/>
              </a:solidFill>
              <a:latin typeface="Arial"/>
              <a:ea typeface="Arial"/>
              <a:cs typeface="Arial"/>
              <a:sym typeface="Arial"/>
            </a:endParaRPr>
          </a:p>
        </p:txBody>
      </p:sp>
      <p:cxnSp>
        <p:nvCxnSpPr>
          <p:cNvPr id="917" name="Google Shape;917;p49"/>
          <p:cNvCxnSpPr/>
          <p:nvPr/>
        </p:nvCxnSpPr>
        <p:spPr>
          <a:xfrm>
            <a:off x="3039900" y="3458225"/>
            <a:ext cx="165000" cy="0"/>
          </a:xfrm>
          <a:prstGeom prst="straightConnector1">
            <a:avLst/>
          </a:prstGeom>
          <a:noFill/>
          <a:ln cap="flat" cmpd="sng" w="9525">
            <a:solidFill>
              <a:srgbClr val="424242"/>
            </a:solidFill>
            <a:prstDash val="solid"/>
            <a:round/>
            <a:headEnd len="sm" w="sm" type="none"/>
            <a:tailEnd len="med" w="med" type="triangle"/>
          </a:ln>
        </p:spPr>
      </p:cxnSp>
      <p:cxnSp>
        <p:nvCxnSpPr>
          <p:cNvPr id="918" name="Google Shape;918;p49"/>
          <p:cNvCxnSpPr/>
          <p:nvPr/>
        </p:nvCxnSpPr>
        <p:spPr>
          <a:xfrm rot="10800000">
            <a:off x="2627100" y="3031475"/>
            <a:ext cx="0" cy="167700"/>
          </a:xfrm>
          <a:prstGeom prst="straightConnector1">
            <a:avLst/>
          </a:prstGeom>
          <a:noFill/>
          <a:ln cap="flat" cmpd="sng" w="9525">
            <a:solidFill>
              <a:srgbClr val="424242"/>
            </a:solidFill>
            <a:prstDash val="solid"/>
            <a:round/>
            <a:headEnd len="sm" w="sm" type="none"/>
            <a:tailEnd len="med" w="med" type="triangle"/>
          </a:ln>
        </p:spPr>
      </p:cxnSp>
      <p:sp>
        <p:nvSpPr>
          <p:cNvPr id="919" name="Google Shape;919;p49"/>
          <p:cNvSpPr/>
          <p:nvPr/>
        </p:nvSpPr>
        <p:spPr>
          <a:xfrm>
            <a:off x="2214300" y="2818175"/>
            <a:ext cx="825600" cy="240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920" name="Google Shape;920;p49"/>
          <p:cNvCxnSpPr/>
          <p:nvPr/>
        </p:nvCxnSpPr>
        <p:spPr>
          <a:xfrm rot="10800000">
            <a:off x="2627100" y="2650475"/>
            <a:ext cx="0" cy="167700"/>
          </a:xfrm>
          <a:prstGeom prst="straightConnector1">
            <a:avLst/>
          </a:prstGeom>
          <a:noFill/>
          <a:ln cap="flat" cmpd="sng" w="9525">
            <a:solidFill>
              <a:srgbClr val="424242"/>
            </a:solidFill>
            <a:prstDash val="solid"/>
            <a:round/>
            <a:headEnd len="sm" w="sm" type="none"/>
            <a:tailEnd len="med" w="med" type="triangle"/>
          </a:ln>
        </p:spPr>
      </p:cxnSp>
      <p:sp>
        <p:nvSpPr>
          <p:cNvPr id="921" name="Google Shape;921;p49"/>
          <p:cNvSpPr/>
          <p:nvPr/>
        </p:nvSpPr>
        <p:spPr>
          <a:xfrm>
            <a:off x="2214300" y="2437175"/>
            <a:ext cx="825600" cy="240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922" name="Google Shape;922;p49"/>
          <p:cNvSpPr/>
          <p:nvPr/>
        </p:nvSpPr>
        <p:spPr>
          <a:xfrm>
            <a:off x="2216188" y="3982025"/>
            <a:ext cx="825600" cy="240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923" name="Google Shape;923;p49"/>
          <p:cNvCxnSpPr>
            <a:stCxn id="922" idx="0"/>
          </p:cNvCxnSpPr>
          <p:nvPr/>
        </p:nvCxnSpPr>
        <p:spPr>
          <a:xfrm rot="10800000">
            <a:off x="2624188" y="3725225"/>
            <a:ext cx="4800" cy="256800"/>
          </a:xfrm>
          <a:prstGeom prst="straightConnector1">
            <a:avLst/>
          </a:prstGeom>
          <a:noFill/>
          <a:ln cap="flat" cmpd="sng" w="9525">
            <a:solidFill>
              <a:srgbClr val="424242"/>
            </a:solidFill>
            <a:prstDash val="solid"/>
            <a:round/>
            <a:headEnd len="sm" w="sm" type="none"/>
            <a:tailEnd len="med" w="med" type="triangle"/>
          </a:ln>
        </p:spPr>
      </p:cxnSp>
      <p:cxnSp>
        <p:nvCxnSpPr>
          <p:cNvPr id="924" name="Google Shape;924;p49"/>
          <p:cNvCxnSpPr/>
          <p:nvPr/>
        </p:nvCxnSpPr>
        <p:spPr>
          <a:xfrm rot="10800000">
            <a:off x="2628988" y="4222625"/>
            <a:ext cx="0" cy="167700"/>
          </a:xfrm>
          <a:prstGeom prst="straightConnector1">
            <a:avLst/>
          </a:prstGeom>
          <a:noFill/>
          <a:ln cap="flat" cmpd="sng" w="9525">
            <a:solidFill>
              <a:srgbClr val="424242"/>
            </a:solidFill>
            <a:prstDash val="solid"/>
            <a:round/>
            <a:headEnd len="sm" w="sm" type="none"/>
            <a:tailEnd len="med" w="med" type="triangle"/>
          </a:ln>
        </p:spPr>
      </p:cxnSp>
      <p:sp>
        <p:nvSpPr>
          <p:cNvPr id="925" name="Google Shape;925;p49"/>
          <p:cNvSpPr txBox="1"/>
          <p:nvPr/>
        </p:nvSpPr>
        <p:spPr>
          <a:xfrm>
            <a:off x="21631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1</a:t>
            </a:r>
            <a:endParaRPr b="0" baseline="-25000" i="0" sz="900" u="none" cap="none" strike="noStrike">
              <a:solidFill>
                <a:srgbClr val="000000"/>
              </a:solidFill>
              <a:latin typeface="Roboto"/>
              <a:ea typeface="Roboto"/>
              <a:cs typeface="Roboto"/>
              <a:sym typeface="Roboto"/>
            </a:endParaRPr>
          </a:p>
        </p:txBody>
      </p:sp>
      <p:cxnSp>
        <p:nvCxnSpPr>
          <p:cNvPr id="926" name="Google Shape;926;p49"/>
          <p:cNvCxnSpPr/>
          <p:nvPr/>
        </p:nvCxnSpPr>
        <p:spPr>
          <a:xfrm rot="10800000">
            <a:off x="24453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927" name="Google Shape;927;p49"/>
          <p:cNvSpPr txBox="1"/>
          <p:nvPr/>
        </p:nvSpPr>
        <p:spPr>
          <a:xfrm>
            <a:off x="23155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2</a:t>
            </a:r>
            <a:endParaRPr b="0" baseline="-25000" i="0" sz="900" u="none" cap="none" strike="noStrike">
              <a:solidFill>
                <a:srgbClr val="000000"/>
              </a:solidFill>
              <a:latin typeface="Roboto"/>
              <a:ea typeface="Roboto"/>
              <a:cs typeface="Roboto"/>
              <a:sym typeface="Roboto"/>
            </a:endParaRPr>
          </a:p>
        </p:txBody>
      </p:sp>
      <p:cxnSp>
        <p:nvCxnSpPr>
          <p:cNvPr id="928" name="Google Shape;928;p49"/>
          <p:cNvCxnSpPr/>
          <p:nvPr/>
        </p:nvCxnSpPr>
        <p:spPr>
          <a:xfrm rot="10800000">
            <a:off x="25977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929" name="Google Shape;929;p49"/>
          <p:cNvSpPr txBox="1"/>
          <p:nvPr/>
        </p:nvSpPr>
        <p:spPr>
          <a:xfrm>
            <a:off x="24679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3</a:t>
            </a:r>
            <a:endParaRPr b="0" baseline="-25000" i="0" sz="900" u="none" cap="none" strike="noStrike">
              <a:solidFill>
                <a:srgbClr val="000000"/>
              </a:solidFill>
              <a:latin typeface="Roboto"/>
              <a:ea typeface="Roboto"/>
              <a:cs typeface="Roboto"/>
              <a:sym typeface="Roboto"/>
            </a:endParaRPr>
          </a:p>
        </p:txBody>
      </p:sp>
      <p:cxnSp>
        <p:nvCxnSpPr>
          <p:cNvPr id="930" name="Google Shape;930;p49"/>
          <p:cNvCxnSpPr/>
          <p:nvPr/>
        </p:nvCxnSpPr>
        <p:spPr>
          <a:xfrm rot="10800000">
            <a:off x="2750100" y="22722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931" name="Google Shape;931;p49"/>
          <p:cNvCxnSpPr/>
          <p:nvPr/>
        </p:nvCxnSpPr>
        <p:spPr>
          <a:xfrm rot="10800000">
            <a:off x="29025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932" name="Google Shape;932;p49"/>
          <p:cNvSpPr txBox="1"/>
          <p:nvPr/>
        </p:nvSpPr>
        <p:spPr>
          <a:xfrm>
            <a:off x="27727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N</a:t>
            </a:r>
            <a:endParaRPr b="0" baseline="-25000" i="0" sz="900" u="none" cap="none" strike="noStrike">
              <a:solidFill>
                <a:srgbClr val="000000"/>
              </a:solidFill>
              <a:latin typeface="Roboto"/>
              <a:ea typeface="Roboto"/>
              <a:cs typeface="Roboto"/>
              <a:sym typeface="Roboto"/>
            </a:endParaRPr>
          </a:p>
        </p:txBody>
      </p:sp>
      <p:sp>
        <p:nvSpPr>
          <p:cNvPr id="933" name="Google Shape;933;p49"/>
          <p:cNvSpPr/>
          <p:nvPr/>
        </p:nvSpPr>
        <p:spPr>
          <a:xfrm>
            <a:off x="3281100" y="3199175"/>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Transformer Blocks</a:t>
            </a:r>
            <a:endParaRPr b="0" i="0" sz="1400" u="none" cap="none" strike="noStrike">
              <a:solidFill>
                <a:srgbClr val="000000"/>
              </a:solidFill>
              <a:latin typeface="Arial"/>
              <a:ea typeface="Arial"/>
              <a:cs typeface="Arial"/>
              <a:sym typeface="Arial"/>
            </a:endParaRPr>
          </a:p>
        </p:txBody>
      </p:sp>
      <p:cxnSp>
        <p:nvCxnSpPr>
          <p:cNvPr id="934" name="Google Shape;934;p49"/>
          <p:cNvCxnSpPr/>
          <p:nvPr/>
        </p:nvCxnSpPr>
        <p:spPr>
          <a:xfrm>
            <a:off x="4106700" y="3458225"/>
            <a:ext cx="165000" cy="0"/>
          </a:xfrm>
          <a:prstGeom prst="straightConnector1">
            <a:avLst/>
          </a:prstGeom>
          <a:noFill/>
          <a:ln cap="flat" cmpd="sng" w="9525">
            <a:solidFill>
              <a:srgbClr val="424242"/>
            </a:solidFill>
            <a:prstDash val="solid"/>
            <a:round/>
            <a:headEnd len="sm" w="sm" type="none"/>
            <a:tailEnd len="med" w="med" type="triangle"/>
          </a:ln>
        </p:spPr>
      </p:cxnSp>
      <p:cxnSp>
        <p:nvCxnSpPr>
          <p:cNvPr id="935" name="Google Shape;935;p49"/>
          <p:cNvCxnSpPr/>
          <p:nvPr/>
        </p:nvCxnSpPr>
        <p:spPr>
          <a:xfrm rot="10800000">
            <a:off x="3693900" y="3031475"/>
            <a:ext cx="0" cy="167700"/>
          </a:xfrm>
          <a:prstGeom prst="straightConnector1">
            <a:avLst/>
          </a:prstGeom>
          <a:noFill/>
          <a:ln cap="flat" cmpd="sng" w="9525">
            <a:solidFill>
              <a:srgbClr val="424242"/>
            </a:solidFill>
            <a:prstDash val="solid"/>
            <a:round/>
            <a:headEnd len="sm" w="sm" type="none"/>
            <a:tailEnd len="med" w="med" type="triangle"/>
          </a:ln>
        </p:spPr>
      </p:cxnSp>
      <p:sp>
        <p:nvSpPr>
          <p:cNvPr id="936" name="Google Shape;936;p49"/>
          <p:cNvSpPr/>
          <p:nvPr/>
        </p:nvSpPr>
        <p:spPr>
          <a:xfrm>
            <a:off x="3281100" y="2818175"/>
            <a:ext cx="825600" cy="240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937" name="Google Shape;937;p49"/>
          <p:cNvCxnSpPr/>
          <p:nvPr/>
        </p:nvCxnSpPr>
        <p:spPr>
          <a:xfrm rot="10800000">
            <a:off x="3693900" y="2650475"/>
            <a:ext cx="0" cy="167700"/>
          </a:xfrm>
          <a:prstGeom prst="straightConnector1">
            <a:avLst/>
          </a:prstGeom>
          <a:noFill/>
          <a:ln cap="flat" cmpd="sng" w="9525">
            <a:solidFill>
              <a:srgbClr val="424242"/>
            </a:solidFill>
            <a:prstDash val="solid"/>
            <a:round/>
            <a:headEnd len="sm" w="sm" type="none"/>
            <a:tailEnd len="med" w="med" type="triangle"/>
          </a:ln>
        </p:spPr>
      </p:cxnSp>
      <p:sp>
        <p:nvSpPr>
          <p:cNvPr id="938" name="Google Shape;938;p49"/>
          <p:cNvSpPr/>
          <p:nvPr/>
        </p:nvSpPr>
        <p:spPr>
          <a:xfrm>
            <a:off x="3281100" y="2437175"/>
            <a:ext cx="825600" cy="240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939" name="Google Shape;939;p49"/>
          <p:cNvSpPr/>
          <p:nvPr/>
        </p:nvSpPr>
        <p:spPr>
          <a:xfrm>
            <a:off x="3282988" y="3982025"/>
            <a:ext cx="825600" cy="240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940" name="Google Shape;940;p49"/>
          <p:cNvCxnSpPr>
            <a:stCxn id="939" idx="0"/>
          </p:cNvCxnSpPr>
          <p:nvPr/>
        </p:nvCxnSpPr>
        <p:spPr>
          <a:xfrm rot="10800000">
            <a:off x="3690988" y="3725225"/>
            <a:ext cx="4800" cy="256800"/>
          </a:xfrm>
          <a:prstGeom prst="straightConnector1">
            <a:avLst/>
          </a:prstGeom>
          <a:noFill/>
          <a:ln cap="flat" cmpd="sng" w="9525">
            <a:solidFill>
              <a:srgbClr val="424242"/>
            </a:solidFill>
            <a:prstDash val="solid"/>
            <a:round/>
            <a:headEnd len="sm" w="sm" type="none"/>
            <a:tailEnd len="med" w="med" type="triangle"/>
          </a:ln>
        </p:spPr>
      </p:cxnSp>
      <p:cxnSp>
        <p:nvCxnSpPr>
          <p:cNvPr id="941" name="Google Shape;941;p49"/>
          <p:cNvCxnSpPr/>
          <p:nvPr/>
        </p:nvCxnSpPr>
        <p:spPr>
          <a:xfrm rot="10800000">
            <a:off x="3695788" y="4222625"/>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942" name="Google Shape;942;p49"/>
          <p:cNvCxnSpPr/>
          <p:nvPr/>
        </p:nvCxnSpPr>
        <p:spPr>
          <a:xfrm rot="10800000">
            <a:off x="33597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943" name="Google Shape;943;p49"/>
          <p:cNvSpPr txBox="1"/>
          <p:nvPr/>
        </p:nvSpPr>
        <p:spPr>
          <a:xfrm>
            <a:off x="32299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1</a:t>
            </a:r>
            <a:endParaRPr b="0" baseline="-25000" i="0" sz="900" u="none" cap="none" strike="noStrike">
              <a:solidFill>
                <a:srgbClr val="000000"/>
              </a:solidFill>
              <a:latin typeface="Roboto"/>
              <a:ea typeface="Roboto"/>
              <a:cs typeface="Roboto"/>
              <a:sym typeface="Roboto"/>
            </a:endParaRPr>
          </a:p>
        </p:txBody>
      </p:sp>
      <p:cxnSp>
        <p:nvCxnSpPr>
          <p:cNvPr id="944" name="Google Shape;944;p49"/>
          <p:cNvCxnSpPr/>
          <p:nvPr/>
        </p:nvCxnSpPr>
        <p:spPr>
          <a:xfrm rot="10800000">
            <a:off x="35121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945" name="Google Shape;945;p49"/>
          <p:cNvSpPr txBox="1"/>
          <p:nvPr/>
        </p:nvSpPr>
        <p:spPr>
          <a:xfrm>
            <a:off x="33823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2</a:t>
            </a:r>
            <a:endParaRPr b="0" baseline="-25000" i="0" sz="900" u="none" cap="none" strike="noStrike">
              <a:solidFill>
                <a:srgbClr val="000000"/>
              </a:solidFill>
              <a:latin typeface="Roboto"/>
              <a:ea typeface="Roboto"/>
              <a:cs typeface="Roboto"/>
              <a:sym typeface="Roboto"/>
            </a:endParaRPr>
          </a:p>
        </p:txBody>
      </p:sp>
      <p:cxnSp>
        <p:nvCxnSpPr>
          <p:cNvPr id="946" name="Google Shape;946;p49"/>
          <p:cNvCxnSpPr/>
          <p:nvPr/>
        </p:nvCxnSpPr>
        <p:spPr>
          <a:xfrm rot="10800000">
            <a:off x="36645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947" name="Google Shape;947;p49"/>
          <p:cNvSpPr txBox="1"/>
          <p:nvPr/>
        </p:nvSpPr>
        <p:spPr>
          <a:xfrm>
            <a:off x="35347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3</a:t>
            </a:r>
            <a:endParaRPr b="0" baseline="-25000" i="0" sz="900" u="none" cap="none" strike="noStrike">
              <a:solidFill>
                <a:srgbClr val="000000"/>
              </a:solidFill>
              <a:latin typeface="Roboto"/>
              <a:ea typeface="Roboto"/>
              <a:cs typeface="Roboto"/>
              <a:sym typeface="Roboto"/>
            </a:endParaRPr>
          </a:p>
        </p:txBody>
      </p:sp>
      <p:cxnSp>
        <p:nvCxnSpPr>
          <p:cNvPr id="948" name="Google Shape;948;p49"/>
          <p:cNvCxnSpPr/>
          <p:nvPr/>
        </p:nvCxnSpPr>
        <p:spPr>
          <a:xfrm rot="10800000">
            <a:off x="38169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949" name="Google Shape;949;p49"/>
          <p:cNvSpPr txBox="1"/>
          <p:nvPr/>
        </p:nvSpPr>
        <p:spPr>
          <a:xfrm>
            <a:off x="36871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a:t>
            </a:r>
            <a:endParaRPr b="0" baseline="-25000" i="0" sz="900" u="none" cap="none" strike="noStrike">
              <a:solidFill>
                <a:srgbClr val="000000"/>
              </a:solidFill>
              <a:latin typeface="Roboto"/>
              <a:ea typeface="Roboto"/>
              <a:cs typeface="Roboto"/>
              <a:sym typeface="Roboto"/>
            </a:endParaRPr>
          </a:p>
        </p:txBody>
      </p:sp>
      <p:cxnSp>
        <p:nvCxnSpPr>
          <p:cNvPr id="950" name="Google Shape;950;p49"/>
          <p:cNvCxnSpPr/>
          <p:nvPr/>
        </p:nvCxnSpPr>
        <p:spPr>
          <a:xfrm rot="10800000">
            <a:off x="39693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951" name="Google Shape;951;p49"/>
          <p:cNvSpPr txBox="1"/>
          <p:nvPr/>
        </p:nvSpPr>
        <p:spPr>
          <a:xfrm>
            <a:off x="38395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N</a:t>
            </a:r>
            <a:endParaRPr b="0" baseline="-25000" i="0" sz="900" u="none" cap="none" strike="noStrike">
              <a:solidFill>
                <a:srgbClr val="000000"/>
              </a:solidFill>
              <a:latin typeface="Roboto"/>
              <a:ea typeface="Roboto"/>
              <a:cs typeface="Roboto"/>
              <a:sym typeface="Roboto"/>
            </a:endParaRPr>
          </a:p>
        </p:txBody>
      </p:sp>
      <p:sp>
        <p:nvSpPr>
          <p:cNvPr id="952" name="Google Shape;952;p49"/>
          <p:cNvSpPr/>
          <p:nvPr/>
        </p:nvSpPr>
        <p:spPr>
          <a:xfrm>
            <a:off x="4271700" y="3199175"/>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Transformer Blocks</a:t>
            </a:r>
            <a:endParaRPr b="0" i="0" sz="1400" u="none" cap="none" strike="noStrike">
              <a:solidFill>
                <a:srgbClr val="000000"/>
              </a:solidFill>
              <a:latin typeface="Arial"/>
              <a:ea typeface="Arial"/>
              <a:cs typeface="Arial"/>
              <a:sym typeface="Arial"/>
            </a:endParaRPr>
          </a:p>
        </p:txBody>
      </p:sp>
      <p:cxnSp>
        <p:nvCxnSpPr>
          <p:cNvPr id="953" name="Google Shape;953;p49"/>
          <p:cNvCxnSpPr/>
          <p:nvPr/>
        </p:nvCxnSpPr>
        <p:spPr>
          <a:xfrm rot="10800000">
            <a:off x="4684500" y="3031475"/>
            <a:ext cx="0" cy="167700"/>
          </a:xfrm>
          <a:prstGeom prst="straightConnector1">
            <a:avLst/>
          </a:prstGeom>
          <a:noFill/>
          <a:ln cap="flat" cmpd="sng" w="9525">
            <a:solidFill>
              <a:srgbClr val="424242"/>
            </a:solidFill>
            <a:prstDash val="solid"/>
            <a:round/>
            <a:headEnd len="sm" w="sm" type="none"/>
            <a:tailEnd len="med" w="med" type="triangle"/>
          </a:ln>
        </p:spPr>
      </p:cxnSp>
      <p:sp>
        <p:nvSpPr>
          <p:cNvPr id="954" name="Google Shape;954;p49"/>
          <p:cNvSpPr/>
          <p:nvPr/>
        </p:nvSpPr>
        <p:spPr>
          <a:xfrm>
            <a:off x="4271700" y="2818175"/>
            <a:ext cx="825600" cy="240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955" name="Google Shape;955;p49"/>
          <p:cNvCxnSpPr/>
          <p:nvPr/>
        </p:nvCxnSpPr>
        <p:spPr>
          <a:xfrm rot="10800000">
            <a:off x="4684500" y="2650475"/>
            <a:ext cx="0" cy="167700"/>
          </a:xfrm>
          <a:prstGeom prst="straightConnector1">
            <a:avLst/>
          </a:prstGeom>
          <a:noFill/>
          <a:ln cap="flat" cmpd="sng" w="9525">
            <a:solidFill>
              <a:srgbClr val="424242"/>
            </a:solidFill>
            <a:prstDash val="solid"/>
            <a:round/>
            <a:headEnd len="sm" w="sm" type="none"/>
            <a:tailEnd len="med" w="med" type="triangle"/>
          </a:ln>
        </p:spPr>
      </p:cxnSp>
      <p:sp>
        <p:nvSpPr>
          <p:cNvPr id="956" name="Google Shape;956;p49"/>
          <p:cNvSpPr/>
          <p:nvPr/>
        </p:nvSpPr>
        <p:spPr>
          <a:xfrm>
            <a:off x="4271700" y="2437175"/>
            <a:ext cx="825600" cy="240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957" name="Google Shape;957;p49"/>
          <p:cNvSpPr/>
          <p:nvPr/>
        </p:nvSpPr>
        <p:spPr>
          <a:xfrm>
            <a:off x="4273588" y="3982025"/>
            <a:ext cx="825600" cy="240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958" name="Google Shape;958;p49"/>
          <p:cNvCxnSpPr>
            <a:stCxn id="957" idx="0"/>
          </p:cNvCxnSpPr>
          <p:nvPr/>
        </p:nvCxnSpPr>
        <p:spPr>
          <a:xfrm rot="10800000">
            <a:off x="4681588" y="3725225"/>
            <a:ext cx="4800" cy="256800"/>
          </a:xfrm>
          <a:prstGeom prst="straightConnector1">
            <a:avLst/>
          </a:prstGeom>
          <a:noFill/>
          <a:ln cap="flat" cmpd="sng" w="9525">
            <a:solidFill>
              <a:srgbClr val="424242"/>
            </a:solidFill>
            <a:prstDash val="solid"/>
            <a:round/>
            <a:headEnd len="sm" w="sm" type="none"/>
            <a:tailEnd len="med" w="med" type="triangle"/>
          </a:ln>
        </p:spPr>
      </p:cxnSp>
      <p:cxnSp>
        <p:nvCxnSpPr>
          <p:cNvPr id="959" name="Google Shape;959;p49"/>
          <p:cNvCxnSpPr/>
          <p:nvPr/>
        </p:nvCxnSpPr>
        <p:spPr>
          <a:xfrm rot="10800000">
            <a:off x="4686388" y="4222625"/>
            <a:ext cx="0" cy="167700"/>
          </a:xfrm>
          <a:prstGeom prst="straightConnector1">
            <a:avLst/>
          </a:prstGeom>
          <a:noFill/>
          <a:ln cap="flat" cmpd="sng" w="9525">
            <a:solidFill>
              <a:srgbClr val="424242"/>
            </a:solidFill>
            <a:prstDash val="solid"/>
            <a:round/>
            <a:headEnd len="sm" w="sm" type="none"/>
            <a:tailEnd len="med" w="med" type="triangle"/>
          </a:ln>
        </p:spPr>
      </p:cxnSp>
      <p:sp>
        <p:nvSpPr>
          <p:cNvPr id="960" name="Google Shape;960;p49"/>
          <p:cNvSpPr txBox="1"/>
          <p:nvPr/>
        </p:nvSpPr>
        <p:spPr>
          <a:xfrm>
            <a:off x="42205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1</a:t>
            </a:r>
            <a:endParaRPr b="0" baseline="-25000" i="0" sz="900" u="none" cap="none" strike="noStrike">
              <a:solidFill>
                <a:srgbClr val="000000"/>
              </a:solidFill>
              <a:latin typeface="Roboto"/>
              <a:ea typeface="Roboto"/>
              <a:cs typeface="Roboto"/>
              <a:sym typeface="Roboto"/>
            </a:endParaRPr>
          </a:p>
        </p:txBody>
      </p:sp>
      <p:cxnSp>
        <p:nvCxnSpPr>
          <p:cNvPr id="961" name="Google Shape;961;p49"/>
          <p:cNvCxnSpPr/>
          <p:nvPr/>
        </p:nvCxnSpPr>
        <p:spPr>
          <a:xfrm rot="10800000">
            <a:off x="45027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962" name="Google Shape;962;p49"/>
          <p:cNvSpPr txBox="1"/>
          <p:nvPr/>
        </p:nvSpPr>
        <p:spPr>
          <a:xfrm>
            <a:off x="43729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2</a:t>
            </a:r>
            <a:endParaRPr b="0" baseline="-25000" i="0" sz="900" u="none" cap="none" strike="noStrike">
              <a:solidFill>
                <a:srgbClr val="000000"/>
              </a:solidFill>
              <a:latin typeface="Roboto"/>
              <a:ea typeface="Roboto"/>
              <a:cs typeface="Roboto"/>
              <a:sym typeface="Roboto"/>
            </a:endParaRPr>
          </a:p>
        </p:txBody>
      </p:sp>
      <p:cxnSp>
        <p:nvCxnSpPr>
          <p:cNvPr id="963" name="Google Shape;963;p49"/>
          <p:cNvCxnSpPr/>
          <p:nvPr/>
        </p:nvCxnSpPr>
        <p:spPr>
          <a:xfrm rot="10800000">
            <a:off x="46551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964" name="Google Shape;964;p49"/>
          <p:cNvSpPr txBox="1"/>
          <p:nvPr/>
        </p:nvSpPr>
        <p:spPr>
          <a:xfrm>
            <a:off x="45253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3</a:t>
            </a:r>
            <a:endParaRPr b="0" baseline="-25000" i="0" sz="900" u="none" cap="none" strike="noStrike">
              <a:solidFill>
                <a:srgbClr val="000000"/>
              </a:solidFill>
              <a:latin typeface="Roboto"/>
              <a:ea typeface="Roboto"/>
              <a:cs typeface="Roboto"/>
              <a:sym typeface="Roboto"/>
            </a:endParaRPr>
          </a:p>
        </p:txBody>
      </p:sp>
      <p:cxnSp>
        <p:nvCxnSpPr>
          <p:cNvPr id="965" name="Google Shape;965;p49"/>
          <p:cNvCxnSpPr/>
          <p:nvPr/>
        </p:nvCxnSpPr>
        <p:spPr>
          <a:xfrm rot="10800000">
            <a:off x="4807500" y="2272200"/>
            <a:ext cx="0" cy="167700"/>
          </a:xfrm>
          <a:prstGeom prst="straightConnector1">
            <a:avLst/>
          </a:prstGeom>
          <a:noFill/>
          <a:ln cap="flat" cmpd="sng" w="9525">
            <a:solidFill>
              <a:srgbClr val="424242"/>
            </a:solidFill>
            <a:prstDash val="solid"/>
            <a:round/>
            <a:headEnd len="sm" w="sm" type="none"/>
            <a:tailEnd len="med" w="med" type="triangle"/>
          </a:ln>
        </p:spPr>
      </p:cxnSp>
      <p:sp>
        <p:nvSpPr>
          <p:cNvPr id="966" name="Google Shape;966;p49"/>
          <p:cNvSpPr txBox="1"/>
          <p:nvPr/>
        </p:nvSpPr>
        <p:spPr>
          <a:xfrm>
            <a:off x="46777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a:t>
            </a:r>
            <a:endParaRPr b="0" baseline="-25000" i="0" sz="900" u="none" cap="none" strike="noStrike">
              <a:solidFill>
                <a:srgbClr val="000000"/>
              </a:solidFill>
              <a:latin typeface="Roboto"/>
              <a:ea typeface="Roboto"/>
              <a:cs typeface="Roboto"/>
              <a:sym typeface="Roboto"/>
            </a:endParaRPr>
          </a:p>
        </p:txBody>
      </p:sp>
      <p:sp>
        <p:nvSpPr>
          <p:cNvPr id="967" name="Google Shape;967;p49"/>
          <p:cNvSpPr txBox="1"/>
          <p:nvPr/>
        </p:nvSpPr>
        <p:spPr>
          <a:xfrm>
            <a:off x="48301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N</a:t>
            </a:r>
            <a:endParaRPr b="0" baseline="-25000" i="0" sz="900" u="none" cap="none" strike="noStrike">
              <a:solidFill>
                <a:srgbClr val="000000"/>
              </a:solidFill>
              <a:latin typeface="Roboto"/>
              <a:ea typeface="Roboto"/>
              <a:cs typeface="Roboto"/>
              <a:sym typeface="Roboto"/>
            </a:endParaRPr>
          </a:p>
        </p:txBody>
      </p:sp>
      <p:sp>
        <p:nvSpPr>
          <p:cNvPr id="968" name="Google Shape;968;p49"/>
          <p:cNvSpPr txBox="1"/>
          <p:nvPr/>
        </p:nvSpPr>
        <p:spPr>
          <a:xfrm>
            <a:off x="2620350" y="2015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a:t>
            </a:r>
            <a:endParaRPr b="0" baseline="-25000" i="0" sz="900" u="none" cap="none" strike="noStrike">
              <a:solidFill>
                <a:srgbClr val="000000"/>
              </a:solidFill>
              <a:latin typeface="Roboto"/>
              <a:ea typeface="Roboto"/>
              <a:cs typeface="Roboto"/>
              <a:sym typeface="Roboto"/>
            </a:endParaRPr>
          </a:p>
        </p:txBody>
      </p:sp>
      <p:sp>
        <p:nvSpPr>
          <p:cNvPr id="969" name="Google Shape;969;p49"/>
          <p:cNvSpPr txBox="1"/>
          <p:nvPr/>
        </p:nvSpPr>
        <p:spPr>
          <a:xfrm>
            <a:off x="5310000" y="1605350"/>
            <a:ext cx="35790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can use the </a:t>
            </a:r>
            <a:r>
              <a:rPr b="1" i="0" lang="en-GB" sz="1400" u="none" cap="none" strike="noStrike">
                <a:solidFill>
                  <a:srgbClr val="000000"/>
                </a:solidFill>
                <a:latin typeface="Roboto"/>
                <a:ea typeface="Roboto"/>
                <a:cs typeface="Roboto"/>
                <a:sym typeface="Roboto"/>
              </a:rPr>
              <a:t>temperature</a:t>
            </a:r>
            <a:r>
              <a:rPr b="0" i="0" lang="en-GB" sz="1400" u="none" cap="none" strike="noStrike">
                <a:solidFill>
                  <a:srgbClr val="000000"/>
                </a:solidFill>
                <a:latin typeface="Roboto"/>
                <a:ea typeface="Roboto"/>
                <a:cs typeface="Roboto"/>
                <a:sym typeface="Roboto"/>
              </a:rPr>
              <a:t> parameter inside the softmax to promote or penalize diversity:</a:t>
            </a:r>
            <a:endParaRPr b="0" i="0" sz="1400" u="none" cap="none" strike="noStrike">
              <a:solidFill>
                <a:srgbClr val="000000"/>
              </a:solidFill>
              <a:latin typeface="Roboto"/>
              <a:ea typeface="Roboto"/>
              <a:cs typeface="Roboto"/>
              <a:sym typeface="Roboto"/>
            </a:endParaRPr>
          </a:p>
        </p:txBody>
      </p:sp>
      <p:sp>
        <p:nvSpPr>
          <p:cNvPr id="970" name="Google Shape;970;p49"/>
          <p:cNvSpPr/>
          <p:nvPr/>
        </p:nvSpPr>
        <p:spPr>
          <a:xfrm>
            <a:off x="98250" y="1980950"/>
            <a:ext cx="1074300" cy="459000"/>
          </a:xfrm>
          <a:prstGeom prst="ellipse">
            <a:avLst/>
          </a:prstGeom>
          <a:solidFill>
            <a:srgbClr val="FF0000">
              <a:alpha val="23921"/>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71" name="Google Shape;971;p49"/>
          <p:cNvCxnSpPr>
            <a:stCxn id="970" idx="7"/>
          </p:cNvCxnSpPr>
          <p:nvPr/>
        </p:nvCxnSpPr>
        <p:spPr>
          <a:xfrm flipH="1" rot="10800000">
            <a:off x="1015222" y="1743969"/>
            <a:ext cx="501300" cy="304200"/>
          </a:xfrm>
          <a:prstGeom prst="straightConnector1">
            <a:avLst/>
          </a:prstGeom>
          <a:noFill/>
          <a:ln cap="flat" cmpd="sng" w="9525">
            <a:solidFill>
              <a:schemeClr val="dk2"/>
            </a:solidFill>
            <a:prstDash val="solid"/>
            <a:round/>
            <a:headEnd len="sm" w="sm" type="none"/>
            <a:tailEnd len="med" w="med" type="triangle"/>
          </a:ln>
        </p:spPr>
      </p:cxnSp>
      <p:sp>
        <p:nvSpPr>
          <p:cNvPr id="972" name="Google Shape;972;p49"/>
          <p:cNvSpPr txBox="1"/>
          <p:nvPr/>
        </p:nvSpPr>
        <p:spPr>
          <a:xfrm>
            <a:off x="1516400" y="1505025"/>
            <a:ext cx="3771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each time step, we can sample from this distribution</a:t>
            </a:r>
            <a:endParaRPr b="0" i="0" sz="1000" u="none" cap="none" strike="noStrike">
              <a:solidFill>
                <a:srgbClr val="000000"/>
              </a:solidFill>
              <a:latin typeface="Roboto"/>
              <a:ea typeface="Roboto"/>
              <a:cs typeface="Roboto"/>
              <a:sym typeface="Roboto"/>
            </a:endParaRPr>
          </a:p>
        </p:txBody>
      </p:sp>
      <p:pic>
        <p:nvPicPr>
          <p:cNvPr id="973" name="Google Shape;973;p49"/>
          <p:cNvPicPr preferRelativeResize="0"/>
          <p:nvPr/>
        </p:nvPicPr>
        <p:blipFill rotWithShape="1">
          <a:blip r:embed="rId4">
            <a:alphaModFix/>
          </a:blip>
          <a:srcRect b="0" l="0" r="0" t="0"/>
          <a:stretch/>
        </p:blipFill>
        <p:spPr>
          <a:xfrm>
            <a:off x="5819113" y="2611557"/>
            <a:ext cx="1902565" cy="1012987"/>
          </a:xfrm>
          <a:prstGeom prst="rect">
            <a:avLst/>
          </a:prstGeom>
          <a:noFill/>
          <a:ln>
            <a:noFill/>
          </a:ln>
        </p:spPr>
      </p:pic>
      <p:sp>
        <p:nvSpPr>
          <p:cNvPr id="974" name="Google Shape;974;p49"/>
          <p:cNvSpPr txBox="1"/>
          <p:nvPr/>
        </p:nvSpPr>
        <p:spPr>
          <a:xfrm>
            <a:off x="5642125" y="3799450"/>
            <a:ext cx="33813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Arial"/>
                <a:ea typeface="Arial"/>
                <a:cs typeface="Arial"/>
                <a:sym typeface="Arial"/>
              </a:rPr>
              <a:t>Low temperature</a:t>
            </a:r>
            <a:r>
              <a:rPr b="0" i="0" lang="en-GB" sz="1100" u="none" cap="none" strike="noStrike">
                <a:solidFill>
                  <a:srgbClr val="000000"/>
                </a:solidFill>
                <a:latin typeface="Arial"/>
                <a:ea typeface="Arial"/>
                <a:cs typeface="Arial"/>
                <a:sym typeface="Arial"/>
              </a:rPr>
              <a:t>:  will cause the probability distribution to be more peaked (less diversity).</a:t>
            </a:r>
            <a:endParaRPr b="0" i="0" sz="1100" u="none" cap="none" strike="noStrike">
              <a:solidFill>
                <a:srgbClr val="000000"/>
              </a:solidFill>
              <a:latin typeface="Arial"/>
              <a:ea typeface="Arial"/>
              <a:cs typeface="Arial"/>
              <a:sym typeface="Arial"/>
            </a:endParaRPr>
          </a:p>
        </p:txBody>
      </p:sp>
      <p:sp>
        <p:nvSpPr>
          <p:cNvPr id="975" name="Google Shape;975;p49"/>
          <p:cNvSpPr txBox="1"/>
          <p:nvPr/>
        </p:nvSpPr>
        <p:spPr>
          <a:xfrm>
            <a:off x="5642125" y="4332850"/>
            <a:ext cx="33813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Arial"/>
                <a:ea typeface="Arial"/>
                <a:cs typeface="Arial"/>
                <a:sym typeface="Arial"/>
              </a:rPr>
              <a:t>High temperature</a:t>
            </a:r>
            <a:r>
              <a:rPr b="0" i="0" lang="en-GB" sz="1100" u="none" cap="none" strike="noStrike">
                <a:solidFill>
                  <a:srgbClr val="000000"/>
                </a:solidFill>
                <a:latin typeface="Arial"/>
                <a:ea typeface="Arial"/>
                <a:cs typeface="Arial"/>
                <a:sym typeface="Arial"/>
              </a:rPr>
              <a:t>:  will cause the probability distribution to be smoother (more diversity).</a:t>
            </a:r>
            <a:endParaRPr b="0" i="0" sz="1100" u="none" cap="none" strike="noStrike">
              <a:solidFill>
                <a:srgbClr val="000000"/>
              </a:solidFill>
              <a:latin typeface="Arial"/>
              <a:ea typeface="Arial"/>
              <a:cs typeface="Arial"/>
              <a:sym typeface="Arial"/>
            </a:endParaRPr>
          </a:p>
        </p:txBody>
      </p:sp>
      <p:pic>
        <p:nvPicPr>
          <p:cNvPr id="976" name="Google Shape;976;p49"/>
          <p:cNvPicPr preferRelativeResize="0"/>
          <p:nvPr/>
        </p:nvPicPr>
        <p:blipFill rotWithShape="1">
          <a:blip r:embed="rId5">
            <a:alphaModFix/>
          </a:blip>
          <a:srcRect b="0" l="0" r="0" t="0"/>
          <a:stretch/>
        </p:blipFill>
        <p:spPr>
          <a:xfrm>
            <a:off x="181950" y="4657450"/>
            <a:ext cx="393600" cy="393600"/>
          </a:xfrm>
          <a:prstGeom prst="rect">
            <a:avLst/>
          </a:prstGeom>
          <a:noFill/>
          <a:ln>
            <a:noFill/>
          </a:ln>
        </p:spPr>
      </p:pic>
      <p:sp>
        <p:nvSpPr>
          <p:cNvPr id="977" name="Google Shape;977;p49"/>
          <p:cNvSpPr txBox="1"/>
          <p:nvPr/>
        </p:nvSpPr>
        <p:spPr>
          <a:xfrm>
            <a:off x="673175" y="4583175"/>
            <a:ext cx="47232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If the temperature is too high, the generated text can become too random, likely being nonsensical, incoherent, or even meaningless.  There is a trade-off between diversity and quality of the output. </a:t>
            </a:r>
            <a:endParaRPr b="0" i="0" sz="9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981" name="Shape 981"/>
        <p:cNvGrpSpPr/>
        <p:nvPr/>
      </p:nvGrpSpPr>
      <p:grpSpPr>
        <a:xfrm>
          <a:off x="0" y="0"/>
          <a:ext cx="0" cy="0"/>
          <a:chOff x="0" y="0"/>
          <a:chExt cx="0" cy="0"/>
        </a:xfrm>
      </p:grpSpPr>
      <p:sp>
        <p:nvSpPr>
          <p:cNvPr id="982" name="Google Shape;982;p5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Chat GPT</a:t>
            </a:r>
            <a:endParaRPr sz="2600"/>
          </a:p>
        </p:txBody>
      </p:sp>
      <p:sp>
        <p:nvSpPr>
          <p:cNvPr id="983" name="Google Shape;983;p5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984" name="Google Shape;984;p50"/>
          <p:cNvPicPr preferRelativeResize="0"/>
          <p:nvPr/>
        </p:nvPicPr>
        <p:blipFill rotWithShape="1">
          <a:blip r:embed="rId3">
            <a:alphaModFix/>
          </a:blip>
          <a:srcRect b="0" l="0" r="0" t="0"/>
          <a:stretch/>
        </p:blipFill>
        <p:spPr>
          <a:xfrm>
            <a:off x="2192600" y="893238"/>
            <a:ext cx="2015683" cy="3547875"/>
          </a:xfrm>
          <a:prstGeom prst="rect">
            <a:avLst/>
          </a:prstGeom>
          <a:noFill/>
          <a:ln>
            <a:noFill/>
          </a:ln>
        </p:spPr>
      </p:pic>
      <p:pic>
        <p:nvPicPr>
          <p:cNvPr id="985" name="Google Shape;985;p50"/>
          <p:cNvPicPr preferRelativeResize="0"/>
          <p:nvPr/>
        </p:nvPicPr>
        <p:blipFill rotWithShape="1">
          <a:blip r:embed="rId4">
            <a:alphaModFix/>
          </a:blip>
          <a:srcRect b="0" l="0" r="0" t="0"/>
          <a:stretch/>
        </p:blipFill>
        <p:spPr>
          <a:xfrm>
            <a:off x="98250" y="893250"/>
            <a:ext cx="2015674" cy="3284954"/>
          </a:xfrm>
          <a:prstGeom prst="rect">
            <a:avLst/>
          </a:prstGeom>
          <a:noFill/>
          <a:ln>
            <a:noFill/>
          </a:ln>
        </p:spPr>
      </p:pic>
      <p:sp>
        <p:nvSpPr>
          <p:cNvPr id="986" name="Google Shape;986;p50"/>
          <p:cNvSpPr txBox="1"/>
          <p:nvPr/>
        </p:nvSpPr>
        <p:spPr>
          <a:xfrm>
            <a:off x="4364825" y="972225"/>
            <a:ext cx="45903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At </a:t>
            </a:r>
            <a:r>
              <a:rPr b="1" i="0" lang="en-GB" sz="1400" u="none" cap="none" strike="noStrike">
                <a:solidFill>
                  <a:srgbClr val="000000"/>
                </a:solidFill>
                <a:latin typeface="Roboto"/>
                <a:ea typeface="Roboto"/>
                <a:cs typeface="Roboto"/>
                <a:sym typeface="Roboto"/>
              </a:rPr>
              <a:t>training time</a:t>
            </a:r>
            <a:r>
              <a:rPr b="0" i="0" lang="en-GB" sz="1400" u="none" cap="none" strike="noStrike">
                <a:solidFill>
                  <a:srgbClr val="000000"/>
                </a:solidFill>
                <a:latin typeface="Roboto"/>
                <a:ea typeface="Roboto"/>
                <a:cs typeface="Roboto"/>
                <a:sym typeface="Roboto"/>
              </a:rPr>
              <a:t>, the network takes in input a model response and attempts to estimate the reward labels derived with the </a:t>
            </a:r>
            <a:r>
              <a:rPr b="0" i="1" lang="en-GB" sz="1400" u="none" cap="none" strike="noStrike">
                <a:solidFill>
                  <a:srgbClr val="000000"/>
                </a:solidFill>
                <a:latin typeface="Arial"/>
                <a:ea typeface="Arial"/>
                <a:cs typeface="Arial"/>
                <a:sym typeface="Arial"/>
              </a:rPr>
              <a:t>Plackett-Luce </a:t>
            </a:r>
            <a:r>
              <a:rPr b="0" i="0" lang="en-GB" sz="1400" u="none" cap="none" strike="noStrike">
                <a:solidFill>
                  <a:srgbClr val="000000"/>
                </a:solidFill>
                <a:latin typeface="Arial"/>
                <a:ea typeface="Arial"/>
                <a:cs typeface="Arial"/>
                <a:sym typeface="Arial"/>
              </a:rPr>
              <a:t>model.</a:t>
            </a:r>
            <a:endParaRPr b="0" i="0" sz="1400" u="none" cap="none" strike="noStrike">
              <a:solidFill>
                <a:srgbClr val="000000"/>
              </a:solidFill>
              <a:latin typeface="Roboto"/>
              <a:ea typeface="Roboto"/>
              <a:cs typeface="Roboto"/>
              <a:sym typeface="Roboto"/>
            </a:endParaRPr>
          </a:p>
        </p:txBody>
      </p:sp>
      <p:sp>
        <p:nvSpPr>
          <p:cNvPr id="987" name="Google Shape;987;p50"/>
          <p:cNvSpPr txBox="1"/>
          <p:nvPr/>
        </p:nvSpPr>
        <p:spPr>
          <a:xfrm>
            <a:off x="4364825" y="2191425"/>
            <a:ext cx="45903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At </a:t>
            </a:r>
            <a:r>
              <a:rPr b="1" i="0" lang="en-GB" sz="1400" u="none" cap="none" strike="noStrike">
                <a:solidFill>
                  <a:srgbClr val="000000"/>
                </a:solidFill>
                <a:latin typeface="Roboto"/>
                <a:ea typeface="Roboto"/>
                <a:cs typeface="Roboto"/>
                <a:sym typeface="Roboto"/>
              </a:rPr>
              <a:t>inference time</a:t>
            </a:r>
            <a:r>
              <a:rPr b="0" i="0" lang="en-GB" sz="1400" u="none" cap="none" strike="noStrike">
                <a:solidFill>
                  <a:srgbClr val="000000"/>
                </a:solidFill>
                <a:latin typeface="Roboto"/>
                <a:ea typeface="Roboto"/>
                <a:cs typeface="Roboto"/>
                <a:sym typeface="Roboto"/>
              </a:rPr>
              <a:t>, the network assigns a score (reward) to any new output predicted by the model. </a:t>
            </a:r>
            <a:endParaRPr b="0" i="0" sz="1400" u="none" cap="none" strike="noStrike">
              <a:solidFill>
                <a:srgbClr val="000000"/>
              </a:solidFill>
              <a:latin typeface="Roboto"/>
              <a:ea typeface="Roboto"/>
              <a:cs typeface="Roboto"/>
              <a:sym typeface="Roboto"/>
            </a:endParaRPr>
          </a:p>
        </p:txBody>
      </p:sp>
      <p:pic>
        <p:nvPicPr>
          <p:cNvPr id="988" name="Google Shape;988;p50"/>
          <p:cNvPicPr preferRelativeResize="0"/>
          <p:nvPr/>
        </p:nvPicPr>
        <p:blipFill rotWithShape="1">
          <a:blip r:embed="rId5">
            <a:alphaModFix/>
          </a:blip>
          <a:srcRect b="0" l="0" r="0" t="0"/>
          <a:stretch/>
        </p:blipFill>
        <p:spPr>
          <a:xfrm>
            <a:off x="4613000" y="3408350"/>
            <a:ext cx="680800" cy="680800"/>
          </a:xfrm>
          <a:prstGeom prst="rect">
            <a:avLst/>
          </a:prstGeom>
          <a:noFill/>
          <a:ln>
            <a:noFill/>
          </a:ln>
        </p:spPr>
      </p:pic>
      <p:sp>
        <p:nvSpPr>
          <p:cNvPr id="989" name="Google Shape;989;p50"/>
          <p:cNvSpPr txBox="1"/>
          <p:nvPr/>
        </p:nvSpPr>
        <p:spPr>
          <a:xfrm>
            <a:off x="5444050" y="3360550"/>
            <a:ext cx="35112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We can fine-tune the GPT3.5 model such that it provides outputs with a high score (reward). </a:t>
            </a:r>
            <a:endParaRPr b="0"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993" name="Shape 993"/>
        <p:cNvGrpSpPr/>
        <p:nvPr/>
      </p:nvGrpSpPr>
      <p:grpSpPr>
        <a:xfrm>
          <a:off x="0" y="0"/>
          <a:ext cx="0" cy="0"/>
          <a:chOff x="0" y="0"/>
          <a:chExt cx="0" cy="0"/>
        </a:xfrm>
      </p:grpSpPr>
      <p:sp>
        <p:nvSpPr>
          <p:cNvPr id="994" name="Google Shape;994;p5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Chat GPT</a:t>
            </a:r>
            <a:endParaRPr sz="2600"/>
          </a:p>
        </p:txBody>
      </p:sp>
      <p:sp>
        <p:nvSpPr>
          <p:cNvPr id="995" name="Google Shape;995;p5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996" name="Google Shape;996;p51"/>
          <p:cNvPicPr preferRelativeResize="0"/>
          <p:nvPr/>
        </p:nvPicPr>
        <p:blipFill rotWithShape="1">
          <a:blip r:embed="rId3">
            <a:alphaModFix/>
          </a:blip>
          <a:srcRect b="0" l="0" r="0" t="0"/>
          <a:stretch/>
        </p:blipFill>
        <p:spPr>
          <a:xfrm>
            <a:off x="2192600" y="893238"/>
            <a:ext cx="2015683" cy="3547875"/>
          </a:xfrm>
          <a:prstGeom prst="rect">
            <a:avLst/>
          </a:prstGeom>
          <a:noFill/>
          <a:ln>
            <a:noFill/>
          </a:ln>
        </p:spPr>
      </p:pic>
      <p:pic>
        <p:nvPicPr>
          <p:cNvPr id="997" name="Google Shape;997;p51"/>
          <p:cNvPicPr preferRelativeResize="0"/>
          <p:nvPr/>
        </p:nvPicPr>
        <p:blipFill rotWithShape="1">
          <a:blip r:embed="rId4">
            <a:alphaModFix/>
          </a:blip>
          <a:srcRect b="0" l="0" r="0" t="0"/>
          <a:stretch/>
        </p:blipFill>
        <p:spPr>
          <a:xfrm>
            <a:off x="98250" y="893250"/>
            <a:ext cx="2015674" cy="3284954"/>
          </a:xfrm>
          <a:prstGeom prst="rect">
            <a:avLst/>
          </a:prstGeom>
          <a:noFill/>
          <a:ln>
            <a:noFill/>
          </a:ln>
        </p:spPr>
      </p:pic>
      <p:pic>
        <p:nvPicPr>
          <p:cNvPr id="998" name="Google Shape;998;p51"/>
          <p:cNvPicPr preferRelativeResize="0"/>
          <p:nvPr/>
        </p:nvPicPr>
        <p:blipFill rotWithShape="1">
          <a:blip r:embed="rId5">
            <a:alphaModFix/>
          </a:blip>
          <a:srcRect b="0" l="0" r="0" t="0"/>
          <a:stretch/>
        </p:blipFill>
        <p:spPr>
          <a:xfrm>
            <a:off x="4401650" y="856025"/>
            <a:ext cx="2219950" cy="3675001"/>
          </a:xfrm>
          <a:prstGeom prst="rect">
            <a:avLst/>
          </a:prstGeom>
          <a:noFill/>
          <a:ln>
            <a:noFill/>
          </a:ln>
        </p:spPr>
      </p:pic>
      <p:sp>
        <p:nvSpPr>
          <p:cNvPr id="999" name="Google Shape;999;p51"/>
          <p:cNvSpPr/>
          <p:nvPr/>
        </p:nvSpPr>
        <p:spPr>
          <a:xfrm>
            <a:off x="4401650" y="856025"/>
            <a:ext cx="2220000" cy="37434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5" name="Shape 95"/>
        <p:cNvGrpSpPr/>
        <p:nvPr/>
      </p:nvGrpSpPr>
      <p:grpSpPr>
        <a:xfrm>
          <a:off x="0" y="0"/>
          <a:ext cx="0" cy="0"/>
          <a:chOff x="0" y="0"/>
          <a:chExt cx="0" cy="0"/>
        </a:xfrm>
      </p:grpSpPr>
      <p:sp>
        <p:nvSpPr>
          <p:cNvPr id="96" name="Google Shape;96;p16"/>
          <p:cNvSpPr txBox="1"/>
          <p:nvPr/>
        </p:nvSpPr>
        <p:spPr>
          <a:xfrm>
            <a:off x="1211650" y="1678325"/>
            <a:ext cx="6980700" cy="985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000000"/>
                </a:solidFill>
                <a:latin typeface="Arial"/>
                <a:ea typeface="Arial"/>
                <a:cs typeface="Arial"/>
                <a:sym typeface="Arial"/>
              </a:rPr>
              <a:t> Generative Pre-trained Transformer</a:t>
            </a:r>
            <a:endParaRPr b="0" i="0" sz="2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000000"/>
                </a:solidFill>
                <a:latin typeface="Arial"/>
                <a:ea typeface="Arial"/>
                <a:cs typeface="Arial"/>
                <a:sym typeface="Arial"/>
              </a:rPr>
              <a:t>(GPT)</a:t>
            </a:r>
            <a:endParaRPr b="0" i="0" sz="2600" u="none" cap="none" strike="noStrike">
              <a:solidFill>
                <a:srgbClr val="000000"/>
              </a:solidFill>
              <a:latin typeface="Arial"/>
              <a:ea typeface="Arial"/>
              <a:cs typeface="Arial"/>
              <a:sym typeface="Arial"/>
            </a:endParaRPr>
          </a:p>
        </p:txBody>
      </p:sp>
      <p:sp>
        <p:nvSpPr>
          <p:cNvPr id="97" name="Google Shape;97;p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003" name="Shape 1003"/>
        <p:cNvGrpSpPr/>
        <p:nvPr/>
      </p:nvGrpSpPr>
      <p:grpSpPr>
        <a:xfrm>
          <a:off x="0" y="0"/>
          <a:ext cx="0" cy="0"/>
          <a:chOff x="0" y="0"/>
          <a:chExt cx="0" cy="0"/>
        </a:xfrm>
      </p:grpSpPr>
      <p:sp>
        <p:nvSpPr>
          <p:cNvPr id="1004" name="Google Shape;1004;p52"/>
          <p:cNvSpPr/>
          <p:nvPr/>
        </p:nvSpPr>
        <p:spPr>
          <a:xfrm>
            <a:off x="4829300" y="3424450"/>
            <a:ext cx="4092300" cy="494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5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Chat GPT</a:t>
            </a:r>
            <a:endParaRPr sz="2600"/>
          </a:p>
        </p:txBody>
      </p:sp>
      <p:sp>
        <p:nvSpPr>
          <p:cNvPr id="1006" name="Google Shape;1006;p5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1007" name="Google Shape;1007;p52"/>
          <p:cNvSpPr txBox="1"/>
          <p:nvPr/>
        </p:nvSpPr>
        <p:spPr>
          <a:xfrm>
            <a:off x="382550" y="828800"/>
            <a:ext cx="82377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One option could be to fine-tune the language model to maximize the score provided by the reward  model:</a:t>
            </a:r>
            <a:endParaRPr b="0" i="0" sz="1400" u="none" cap="none" strike="noStrike">
              <a:solidFill>
                <a:srgbClr val="000000"/>
              </a:solidFill>
              <a:latin typeface="Roboto"/>
              <a:ea typeface="Roboto"/>
              <a:cs typeface="Roboto"/>
              <a:sym typeface="Roboto"/>
            </a:endParaRPr>
          </a:p>
        </p:txBody>
      </p:sp>
      <p:cxnSp>
        <p:nvCxnSpPr>
          <p:cNvPr id="1008" name="Google Shape;1008;p52"/>
          <p:cNvCxnSpPr/>
          <p:nvPr/>
        </p:nvCxnSpPr>
        <p:spPr>
          <a:xfrm>
            <a:off x="925800" y="2544150"/>
            <a:ext cx="0" cy="412200"/>
          </a:xfrm>
          <a:prstGeom prst="straightConnector1">
            <a:avLst/>
          </a:prstGeom>
          <a:noFill/>
          <a:ln cap="flat" cmpd="sng" w="9525">
            <a:solidFill>
              <a:schemeClr val="dk2"/>
            </a:solidFill>
            <a:prstDash val="solid"/>
            <a:round/>
            <a:headEnd len="sm" w="sm" type="none"/>
            <a:tailEnd len="med" w="med" type="triangle"/>
          </a:ln>
        </p:spPr>
      </p:cxnSp>
      <p:sp>
        <p:nvSpPr>
          <p:cNvPr id="1009" name="Google Shape;1009;p52"/>
          <p:cNvSpPr/>
          <p:nvPr/>
        </p:nvSpPr>
        <p:spPr>
          <a:xfrm>
            <a:off x="608100" y="1779125"/>
            <a:ext cx="635400" cy="737700"/>
          </a:xfrm>
          <a:prstGeom prst="can">
            <a:avLst>
              <a:gd fmla="val 25000"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Prompt Dataset</a:t>
            </a:r>
            <a:endParaRPr b="0" i="0" sz="1000" u="none" cap="none" strike="noStrike">
              <a:solidFill>
                <a:srgbClr val="000000"/>
              </a:solidFill>
              <a:latin typeface="Arial"/>
              <a:ea typeface="Arial"/>
              <a:cs typeface="Arial"/>
              <a:sym typeface="Arial"/>
            </a:endParaRPr>
          </a:p>
        </p:txBody>
      </p:sp>
      <p:sp>
        <p:nvSpPr>
          <p:cNvPr id="1010" name="Google Shape;1010;p52"/>
          <p:cNvSpPr/>
          <p:nvPr/>
        </p:nvSpPr>
        <p:spPr>
          <a:xfrm>
            <a:off x="478350" y="2983675"/>
            <a:ext cx="894900" cy="608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Language Model</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Arial"/>
                <a:ea typeface="Arial"/>
                <a:cs typeface="Arial"/>
                <a:sym typeface="Arial"/>
              </a:rPr>
              <a:t>θ</a:t>
            </a:r>
            <a:endParaRPr b="1" i="0" sz="1200" u="none" cap="none" strike="noStrike">
              <a:solidFill>
                <a:srgbClr val="000000"/>
              </a:solidFill>
              <a:latin typeface="Arial"/>
              <a:ea typeface="Arial"/>
              <a:cs typeface="Arial"/>
              <a:sym typeface="Arial"/>
            </a:endParaRPr>
          </a:p>
        </p:txBody>
      </p:sp>
      <p:cxnSp>
        <p:nvCxnSpPr>
          <p:cNvPr id="1011" name="Google Shape;1011;p52"/>
          <p:cNvCxnSpPr>
            <a:endCxn id="1012" idx="1"/>
          </p:cNvCxnSpPr>
          <p:nvPr/>
        </p:nvCxnSpPr>
        <p:spPr>
          <a:xfrm flipH="1" rot="10800000">
            <a:off x="1403850" y="3287725"/>
            <a:ext cx="522300" cy="2100"/>
          </a:xfrm>
          <a:prstGeom prst="straightConnector1">
            <a:avLst/>
          </a:prstGeom>
          <a:noFill/>
          <a:ln cap="flat" cmpd="sng" w="9525">
            <a:solidFill>
              <a:schemeClr val="dk2"/>
            </a:solidFill>
            <a:prstDash val="solid"/>
            <a:round/>
            <a:headEnd len="sm" w="sm" type="none"/>
            <a:tailEnd len="med" w="med" type="triangle"/>
          </a:ln>
        </p:spPr>
      </p:cxnSp>
      <p:sp>
        <p:nvSpPr>
          <p:cNvPr id="1012" name="Google Shape;1012;p52"/>
          <p:cNvSpPr/>
          <p:nvPr/>
        </p:nvSpPr>
        <p:spPr>
          <a:xfrm>
            <a:off x="1926150" y="2983675"/>
            <a:ext cx="894900" cy="6081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Reward Model</a:t>
            </a:r>
            <a:endParaRPr b="0" i="0" sz="1200" u="none" cap="none" strike="noStrike">
              <a:solidFill>
                <a:srgbClr val="000000"/>
              </a:solidFill>
              <a:latin typeface="Arial"/>
              <a:ea typeface="Arial"/>
              <a:cs typeface="Arial"/>
              <a:sym typeface="Arial"/>
            </a:endParaRPr>
          </a:p>
        </p:txBody>
      </p:sp>
      <p:cxnSp>
        <p:nvCxnSpPr>
          <p:cNvPr id="1013" name="Google Shape;1013;p52"/>
          <p:cNvCxnSpPr/>
          <p:nvPr/>
        </p:nvCxnSpPr>
        <p:spPr>
          <a:xfrm flipH="1" rot="10800000">
            <a:off x="2927850" y="3287725"/>
            <a:ext cx="522300" cy="2100"/>
          </a:xfrm>
          <a:prstGeom prst="straightConnector1">
            <a:avLst/>
          </a:prstGeom>
          <a:noFill/>
          <a:ln cap="flat" cmpd="sng" w="9525">
            <a:solidFill>
              <a:schemeClr val="dk2"/>
            </a:solidFill>
            <a:prstDash val="solid"/>
            <a:round/>
            <a:headEnd len="sm" w="sm" type="none"/>
            <a:tailEnd len="med" w="med" type="triangle"/>
          </a:ln>
        </p:spPr>
      </p:cxnSp>
      <p:sp>
        <p:nvSpPr>
          <p:cNvPr id="1014" name="Google Shape;1014;p52"/>
          <p:cNvSpPr txBox="1"/>
          <p:nvPr/>
        </p:nvSpPr>
        <p:spPr>
          <a:xfrm>
            <a:off x="3481800" y="2688475"/>
            <a:ext cx="1135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Reward R</a:t>
            </a:r>
            <a:r>
              <a:rPr b="1" baseline="-25000" i="0" lang="en-GB" sz="1200" u="none" cap="none" strike="noStrike">
                <a:solidFill>
                  <a:srgbClr val="000000"/>
                </a:solidFill>
                <a:latin typeface="Arial"/>
                <a:ea typeface="Arial"/>
                <a:cs typeface="Arial"/>
                <a:sym typeface="Arial"/>
              </a:rPr>
              <a:t>θ</a:t>
            </a:r>
            <a:r>
              <a:rPr b="0" i="0" lang="en-GB" sz="1000" u="none" cap="none" strike="noStrike">
                <a:solidFill>
                  <a:srgbClr val="000000"/>
                </a:solidFill>
                <a:latin typeface="Roboto"/>
                <a:ea typeface="Roboto"/>
                <a:cs typeface="Roboto"/>
                <a:sym typeface="Roboto"/>
              </a:rPr>
              <a:t>(</a:t>
            </a:r>
            <a:r>
              <a:rPr b="1" i="0" lang="en-GB" sz="1000" u="none" cap="none" strike="noStrike">
                <a:solidFill>
                  <a:srgbClr val="000000"/>
                </a:solidFill>
                <a:latin typeface="Roboto"/>
                <a:ea typeface="Roboto"/>
                <a:cs typeface="Roboto"/>
                <a:sym typeface="Roboto"/>
              </a:rPr>
              <a:t>y</a:t>
            </a:r>
            <a:r>
              <a:rPr b="0" i="0" lang="en-GB" sz="1000" u="none" cap="none" strike="noStrike">
                <a:solidFill>
                  <a:srgbClr val="000000"/>
                </a:solidFill>
                <a:latin typeface="Roboto"/>
                <a:ea typeface="Roboto"/>
                <a:cs typeface="Roboto"/>
                <a:sym typeface="Roboto"/>
              </a:rPr>
              <a:t>|</a:t>
            </a:r>
            <a:r>
              <a:rPr b="1" i="0" lang="en-GB" sz="1000" u="none" cap="none" strike="noStrike">
                <a:solidFill>
                  <a:srgbClr val="000000"/>
                </a:solidFill>
                <a:latin typeface="Roboto"/>
                <a:ea typeface="Roboto"/>
                <a:cs typeface="Roboto"/>
                <a:sym typeface="Roboto"/>
              </a:rPr>
              <a:t>x</a:t>
            </a:r>
            <a:r>
              <a:rPr b="0" i="0" lang="en-GB" sz="1000" u="none" cap="none" strike="noStrike">
                <a:solidFill>
                  <a:srgbClr val="000000"/>
                </a:solidFill>
                <a:latin typeface="Roboto"/>
                <a:ea typeface="Roboto"/>
                <a:cs typeface="Roboto"/>
                <a:sym typeface="Roboto"/>
              </a:rPr>
              <a:t>)</a:t>
            </a:r>
            <a:endParaRPr b="0" baseline="-25000" i="0" sz="1000" u="none" cap="none" strike="noStrike">
              <a:solidFill>
                <a:srgbClr val="000000"/>
              </a:solidFill>
              <a:latin typeface="Roboto"/>
              <a:ea typeface="Roboto"/>
              <a:cs typeface="Roboto"/>
              <a:sym typeface="Roboto"/>
            </a:endParaRPr>
          </a:p>
        </p:txBody>
      </p:sp>
      <p:sp>
        <p:nvSpPr>
          <p:cNvPr id="1015" name="Google Shape;1015;p52"/>
          <p:cNvSpPr txBox="1"/>
          <p:nvPr/>
        </p:nvSpPr>
        <p:spPr>
          <a:xfrm>
            <a:off x="1044300" y="2544150"/>
            <a:ext cx="17259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What is the capital of Canada?</a:t>
            </a:r>
            <a:endParaRPr b="0" i="0" sz="900" u="none" cap="none" strike="noStrike">
              <a:solidFill>
                <a:srgbClr val="000000"/>
              </a:solidFill>
              <a:latin typeface="Roboto"/>
              <a:ea typeface="Roboto"/>
              <a:cs typeface="Roboto"/>
              <a:sym typeface="Roboto"/>
            </a:endParaRPr>
          </a:p>
        </p:txBody>
      </p:sp>
      <p:sp>
        <p:nvSpPr>
          <p:cNvPr id="1016" name="Google Shape;1016;p52"/>
          <p:cNvSpPr txBox="1"/>
          <p:nvPr/>
        </p:nvSpPr>
        <p:spPr>
          <a:xfrm>
            <a:off x="982825" y="3708200"/>
            <a:ext cx="2116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The capital of Canada is Toronto</a:t>
            </a:r>
            <a:endParaRPr b="0" i="0" sz="900" u="none" cap="none" strike="noStrike">
              <a:solidFill>
                <a:srgbClr val="000000"/>
              </a:solidFill>
              <a:latin typeface="Roboto"/>
              <a:ea typeface="Roboto"/>
              <a:cs typeface="Roboto"/>
              <a:sym typeface="Roboto"/>
            </a:endParaRPr>
          </a:p>
        </p:txBody>
      </p:sp>
      <p:sp>
        <p:nvSpPr>
          <p:cNvPr id="1017" name="Google Shape;1017;p52"/>
          <p:cNvSpPr txBox="1"/>
          <p:nvPr/>
        </p:nvSpPr>
        <p:spPr>
          <a:xfrm>
            <a:off x="3603400" y="3088675"/>
            <a:ext cx="66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0.1</a:t>
            </a:r>
            <a:endParaRPr b="0" i="0" sz="1400" u="none" cap="none" strike="noStrike">
              <a:solidFill>
                <a:srgbClr val="000000"/>
              </a:solidFill>
              <a:latin typeface="Roboto"/>
              <a:ea typeface="Roboto"/>
              <a:cs typeface="Roboto"/>
              <a:sym typeface="Roboto"/>
            </a:endParaRPr>
          </a:p>
        </p:txBody>
      </p:sp>
      <p:pic>
        <p:nvPicPr>
          <p:cNvPr id="1018" name="Google Shape;1018;p52"/>
          <p:cNvPicPr preferRelativeResize="0"/>
          <p:nvPr/>
        </p:nvPicPr>
        <p:blipFill rotWithShape="1">
          <a:blip r:embed="rId3">
            <a:alphaModFix/>
          </a:blip>
          <a:srcRect b="0" l="0" r="0" t="0"/>
          <a:stretch/>
        </p:blipFill>
        <p:spPr>
          <a:xfrm>
            <a:off x="3603400" y="3449850"/>
            <a:ext cx="395360" cy="393600"/>
          </a:xfrm>
          <a:prstGeom prst="rect">
            <a:avLst/>
          </a:prstGeom>
          <a:noFill/>
          <a:ln>
            <a:noFill/>
          </a:ln>
        </p:spPr>
      </p:pic>
      <p:sp>
        <p:nvSpPr>
          <p:cNvPr id="1019" name="Google Shape;1019;p52"/>
          <p:cNvSpPr txBox="1"/>
          <p:nvPr/>
        </p:nvSpPr>
        <p:spPr>
          <a:xfrm>
            <a:off x="4918075" y="1894400"/>
            <a:ext cx="3066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reward model is </a:t>
            </a:r>
            <a:r>
              <a:rPr b="1" i="0" lang="en-GB" sz="1400" u="none" cap="none" strike="noStrike">
                <a:solidFill>
                  <a:srgbClr val="000000"/>
                </a:solidFill>
                <a:latin typeface="Roboto"/>
                <a:ea typeface="Roboto"/>
                <a:cs typeface="Roboto"/>
                <a:sym typeface="Roboto"/>
              </a:rPr>
              <a:t>frozen</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020" name="Google Shape;1020;p52"/>
          <p:cNvSpPr txBox="1"/>
          <p:nvPr/>
        </p:nvSpPr>
        <p:spPr>
          <a:xfrm>
            <a:off x="4918075" y="2427800"/>
            <a:ext cx="40068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can update the parameters </a:t>
            </a:r>
            <a:r>
              <a:rPr b="1" i="0" lang="en-GB" sz="1400" u="none" cap="none" strike="noStrike">
                <a:solidFill>
                  <a:srgbClr val="000000"/>
                </a:solidFill>
                <a:latin typeface="Roboto"/>
                <a:ea typeface="Roboto"/>
                <a:cs typeface="Roboto"/>
                <a:sym typeface="Roboto"/>
              </a:rPr>
              <a:t>θ</a:t>
            </a:r>
            <a:r>
              <a:rPr b="0" i="0" lang="en-GB" sz="1400" u="none" cap="none" strike="noStrike">
                <a:solidFill>
                  <a:srgbClr val="000000"/>
                </a:solidFill>
                <a:latin typeface="Roboto"/>
                <a:ea typeface="Roboto"/>
                <a:cs typeface="Roboto"/>
                <a:sym typeface="Roboto"/>
              </a:rPr>
              <a:t> of the language model such that we </a:t>
            </a:r>
            <a:r>
              <a:rPr b="1" i="0" lang="en-GB" sz="1400" u="none" cap="none" strike="noStrike">
                <a:solidFill>
                  <a:srgbClr val="000000"/>
                </a:solidFill>
                <a:latin typeface="Roboto"/>
                <a:ea typeface="Roboto"/>
                <a:cs typeface="Roboto"/>
                <a:sym typeface="Roboto"/>
              </a:rPr>
              <a:t>maximize</a:t>
            </a:r>
            <a:r>
              <a:rPr b="0" i="0" lang="en-GB" sz="1400" u="none" cap="none" strike="noStrike">
                <a:solidFill>
                  <a:srgbClr val="000000"/>
                </a:solidFill>
                <a:latin typeface="Roboto"/>
                <a:ea typeface="Roboto"/>
                <a:cs typeface="Roboto"/>
                <a:sym typeface="Roboto"/>
              </a:rPr>
              <a:t> the predicted </a:t>
            </a:r>
            <a:r>
              <a:rPr b="1" i="0" lang="en-GB" sz="1400" u="none" cap="none" strike="noStrike">
                <a:solidFill>
                  <a:srgbClr val="000000"/>
                </a:solidFill>
                <a:latin typeface="Roboto"/>
                <a:ea typeface="Roboto"/>
                <a:cs typeface="Roboto"/>
                <a:sym typeface="Roboto"/>
              </a:rPr>
              <a:t>reward</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021" name="Google Shape;1021;p52"/>
          <p:cNvSpPr txBox="1"/>
          <p:nvPr/>
        </p:nvSpPr>
        <p:spPr>
          <a:xfrm>
            <a:off x="604800" y="2505588"/>
            <a:ext cx="321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x</a:t>
            </a:r>
            <a:endParaRPr b="1" i="0" sz="1100" u="none" cap="none" strike="noStrike">
              <a:solidFill>
                <a:srgbClr val="000000"/>
              </a:solidFill>
              <a:latin typeface="Roboto"/>
              <a:ea typeface="Roboto"/>
              <a:cs typeface="Roboto"/>
              <a:sym typeface="Roboto"/>
            </a:endParaRPr>
          </a:p>
        </p:txBody>
      </p:sp>
      <p:sp>
        <p:nvSpPr>
          <p:cNvPr id="1022" name="Google Shape;1022;p52"/>
          <p:cNvSpPr txBox="1"/>
          <p:nvPr/>
        </p:nvSpPr>
        <p:spPr>
          <a:xfrm>
            <a:off x="1489200" y="2956338"/>
            <a:ext cx="321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y</a:t>
            </a:r>
            <a:endParaRPr b="1" i="0" sz="1100" u="none" cap="none" strike="noStrike">
              <a:solidFill>
                <a:srgbClr val="000000"/>
              </a:solidFill>
              <a:latin typeface="Roboto"/>
              <a:ea typeface="Roboto"/>
              <a:cs typeface="Roboto"/>
              <a:sym typeface="Roboto"/>
            </a:endParaRPr>
          </a:p>
        </p:txBody>
      </p:sp>
      <p:cxnSp>
        <p:nvCxnSpPr>
          <p:cNvPr id="1023" name="Google Shape;1023;p52"/>
          <p:cNvCxnSpPr/>
          <p:nvPr/>
        </p:nvCxnSpPr>
        <p:spPr>
          <a:xfrm>
            <a:off x="6636050" y="3964100"/>
            <a:ext cx="0" cy="398700"/>
          </a:xfrm>
          <a:prstGeom prst="straightConnector1">
            <a:avLst/>
          </a:prstGeom>
          <a:noFill/>
          <a:ln cap="flat" cmpd="sng" w="9525">
            <a:solidFill>
              <a:schemeClr val="dk2"/>
            </a:solidFill>
            <a:prstDash val="solid"/>
            <a:round/>
            <a:headEnd len="sm" w="sm" type="none"/>
            <a:tailEnd len="med" w="med" type="triangle"/>
          </a:ln>
        </p:spPr>
      </p:cxnSp>
      <p:sp>
        <p:nvSpPr>
          <p:cNvPr id="1024" name="Google Shape;1024;p52"/>
          <p:cNvSpPr txBox="1"/>
          <p:nvPr/>
        </p:nvSpPr>
        <p:spPr>
          <a:xfrm>
            <a:off x="5116175" y="4408075"/>
            <a:ext cx="28689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We use gradient </a:t>
            </a:r>
            <a:r>
              <a:rPr b="0" i="1" lang="en-GB" sz="1100" u="none" cap="none" strike="noStrike">
                <a:solidFill>
                  <a:srgbClr val="000000"/>
                </a:solidFill>
                <a:latin typeface="Arial"/>
                <a:ea typeface="Arial"/>
                <a:cs typeface="Arial"/>
                <a:sym typeface="Arial"/>
              </a:rPr>
              <a:t>ascent because we want to </a:t>
            </a:r>
            <a:r>
              <a:rPr b="0" i="1" lang="en-GB" sz="1100" u="sng" cap="none" strike="noStrike">
                <a:solidFill>
                  <a:srgbClr val="000000"/>
                </a:solidFill>
                <a:latin typeface="Arial"/>
                <a:ea typeface="Arial"/>
                <a:cs typeface="Arial"/>
                <a:sym typeface="Arial"/>
              </a:rPr>
              <a:t>maximize</a:t>
            </a:r>
            <a:r>
              <a:rPr b="0" i="1" lang="en-GB" sz="1100" u="none" cap="none" strike="noStrike">
                <a:solidFill>
                  <a:srgbClr val="000000"/>
                </a:solidFill>
                <a:latin typeface="Arial"/>
                <a:ea typeface="Arial"/>
                <a:cs typeface="Arial"/>
                <a:sym typeface="Arial"/>
              </a:rPr>
              <a:t> the reward.</a:t>
            </a:r>
            <a:r>
              <a:rPr b="0" i="0" lang="en-GB" sz="1100" u="none" cap="none" strike="noStrike">
                <a:solidFill>
                  <a:srgbClr val="000000"/>
                </a:solidFill>
                <a:latin typeface="Arial"/>
                <a:ea typeface="Arial"/>
                <a:cs typeface="Arial"/>
                <a:sym typeface="Arial"/>
              </a:rPr>
              <a:t> </a:t>
            </a:r>
            <a:endParaRPr b="0" i="0" sz="1400" u="none" cap="none" strike="noStrike">
              <a:solidFill>
                <a:srgbClr val="000000"/>
              </a:solidFill>
              <a:latin typeface="Roboto"/>
              <a:ea typeface="Roboto"/>
              <a:cs typeface="Roboto"/>
              <a:sym typeface="Roboto"/>
            </a:endParaRPr>
          </a:p>
        </p:txBody>
      </p:sp>
      <p:pic>
        <p:nvPicPr>
          <p:cNvPr id="1025" name="Google Shape;1025;p52"/>
          <p:cNvPicPr preferRelativeResize="0"/>
          <p:nvPr/>
        </p:nvPicPr>
        <p:blipFill rotWithShape="1">
          <a:blip r:embed="rId4">
            <a:alphaModFix/>
          </a:blip>
          <a:srcRect b="0" l="0" r="0" t="0"/>
          <a:stretch/>
        </p:blipFill>
        <p:spPr>
          <a:xfrm>
            <a:off x="416875" y="4301848"/>
            <a:ext cx="548700" cy="508460"/>
          </a:xfrm>
          <a:prstGeom prst="rect">
            <a:avLst/>
          </a:prstGeom>
          <a:noFill/>
          <a:ln>
            <a:noFill/>
          </a:ln>
        </p:spPr>
      </p:pic>
      <p:sp>
        <p:nvSpPr>
          <p:cNvPr id="1026" name="Google Shape;1026;p52"/>
          <p:cNvSpPr txBox="1"/>
          <p:nvPr/>
        </p:nvSpPr>
        <p:spPr>
          <a:xfrm>
            <a:off x="1198900" y="4355975"/>
            <a:ext cx="264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What is the problem with that?</a:t>
            </a:r>
            <a:endParaRPr b="0" i="1" sz="1400" u="none" cap="none" strike="noStrike">
              <a:solidFill>
                <a:srgbClr val="000000"/>
              </a:solidFill>
              <a:latin typeface="Roboto"/>
              <a:ea typeface="Roboto"/>
              <a:cs typeface="Roboto"/>
              <a:sym typeface="Roboto"/>
            </a:endParaRPr>
          </a:p>
        </p:txBody>
      </p:sp>
      <p:pic>
        <p:nvPicPr>
          <p:cNvPr id="1027" name="Google Shape;1027;p52"/>
          <p:cNvPicPr preferRelativeResize="0"/>
          <p:nvPr/>
        </p:nvPicPr>
        <p:blipFill rotWithShape="1">
          <a:blip r:embed="rId5">
            <a:alphaModFix/>
          </a:blip>
          <a:srcRect b="0" l="0" r="0" t="0"/>
          <a:stretch/>
        </p:blipFill>
        <p:spPr>
          <a:xfrm>
            <a:off x="4974300" y="3471549"/>
            <a:ext cx="3894358" cy="40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031" name="Shape 1031"/>
        <p:cNvGrpSpPr/>
        <p:nvPr/>
      </p:nvGrpSpPr>
      <p:grpSpPr>
        <a:xfrm>
          <a:off x="0" y="0"/>
          <a:ext cx="0" cy="0"/>
          <a:chOff x="0" y="0"/>
          <a:chExt cx="0" cy="0"/>
        </a:xfrm>
      </p:grpSpPr>
      <p:sp>
        <p:nvSpPr>
          <p:cNvPr id="1032" name="Google Shape;1032;p5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Chat GPT</a:t>
            </a:r>
            <a:endParaRPr sz="2600"/>
          </a:p>
        </p:txBody>
      </p:sp>
      <p:sp>
        <p:nvSpPr>
          <p:cNvPr id="1033" name="Google Shape;1033;p5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1034" name="Google Shape;1034;p53"/>
          <p:cNvSpPr txBox="1"/>
          <p:nvPr/>
        </p:nvSpPr>
        <p:spPr>
          <a:xfrm>
            <a:off x="382550" y="828800"/>
            <a:ext cx="82377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approach used in the context of </a:t>
            </a:r>
            <a:r>
              <a:rPr b="1" i="0" lang="en-GB" sz="1400" u="none" cap="none" strike="noStrike">
                <a:solidFill>
                  <a:srgbClr val="000000"/>
                </a:solidFill>
                <a:latin typeface="Roboto"/>
                <a:ea typeface="Roboto"/>
                <a:cs typeface="Roboto"/>
                <a:sym typeface="Roboto"/>
              </a:rPr>
              <a:t>Proximal Policy Optimization</a:t>
            </a:r>
            <a:r>
              <a:rPr b="0" i="0" lang="en-GB" sz="1400" u="none" cap="none" strike="noStrike">
                <a:solidFill>
                  <a:srgbClr val="000000"/>
                </a:solidFill>
                <a:latin typeface="Roboto"/>
                <a:ea typeface="Roboto"/>
                <a:cs typeface="Roboto"/>
                <a:sym typeface="Roboto"/>
              </a:rPr>
              <a:t> (PPO, a type of reinforcement learning strategy) is the  following:</a:t>
            </a:r>
            <a:endParaRPr b="0" i="0" sz="1400" u="none" cap="none" strike="noStrike">
              <a:solidFill>
                <a:srgbClr val="000000"/>
              </a:solidFill>
              <a:latin typeface="Roboto"/>
              <a:ea typeface="Roboto"/>
              <a:cs typeface="Roboto"/>
              <a:sym typeface="Roboto"/>
            </a:endParaRPr>
          </a:p>
        </p:txBody>
      </p:sp>
      <p:pic>
        <p:nvPicPr>
          <p:cNvPr id="1035" name="Google Shape;1035;p53"/>
          <p:cNvPicPr preferRelativeResize="0"/>
          <p:nvPr/>
        </p:nvPicPr>
        <p:blipFill rotWithShape="1">
          <a:blip r:embed="rId3">
            <a:alphaModFix/>
          </a:blip>
          <a:srcRect b="0" l="0" r="0" t="0"/>
          <a:stretch/>
        </p:blipFill>
        <p:spPr>
          <a:xfrm>
            <a:off x="582700" y="1519550"/>
            <a:ext cx="3932352" cy="3352373"/>
          </a:xfrm>
          <a:prstGeom prst="rect">
            <a:avLst/>
          </a:prstGeom>
          <a:noFill/>
          <a:ln>
            <a:noFill/>
          </a:ln>
        </p:spPr>
      </p:pic>
      <p:sp>
        <p:nvSpPr>
          <p:cNvPr id="1036" name="Google Shape;1036;p53"/>
          <p:cNvSpPr txBox="1"/>
          <p:nvPr/>
        </p:nvSpPr>
        <p:spPr>
          <a:xfrm>
            <a:off x="4672175" y="1443350"/>
            <a:ext cx="42756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First, we need two copies of the original models: one will stay </a:t>
            </a:r>
            <a:r>
              <a:rPr b="1" i="0" lang="en-GB" sz="1400" u="none" cap="none" strike="noStrike">
                <a:solidFill>
                  <a:srgbClr val="000000"/>
                </a:solidFill>
                <a:latin typeface="Roboto"/>
                <a:ea typeface="Roboto"/>
                <a:cs typeface="Roboto"/>
                <a:sym typeface="Roboto"/>
              </a:rPr>
              <a:t>frozen</a:t>
            </a:r>
            <a:r>
              <a:rPr b="0" i="0" lang="en-GB" sz="1400" u="none" cap="none" strike="noStrike">
                <a:solidFill>
                  <a:srgbClr val="000000"/>
                </a:solidFill>
                <a:latin typeface="Roboto"/>
                <a:ea typeface="Roboto"/>
                <a:cs typeface="Roboto"/>
                <a:sym typeface="Roboto"/>
              </a:rPr>
              <a:t>, while the other will be</a:t>
            </a:r>
            <a:r>
              <a:rPr b="1" i="0" lang="en-GB" sz="1400" u="none" cap="none" strike="noStrike">
                <a:solidFill>
                  <a:srgbClr val="000000"/>
                </a:solidFill>
                <a:latin typeface="Roboto"/>
                <a:ea typeface="Roboto"/>
                <a:cs typeface="Roboto"/>
                <a:sym typeface="Roboto"/>
              </a:rPr>
              <a:t> fine-tuned</a:t>
            </a:r>
            <a:r>
              <a:rPr b="0" i="0" lang="en-GB" sz="1400" u="none" cap="none" strike="noStrike">
                <a:solidFill>
                  <a:srgbClr val="000000"/>
                </a:solidFill>
                <a:latin typeface="Roboto"/>
                <a:ea typeface="Roboto"/>
                <a:cs typeface="Roboto"/>
                <a:sym typeface="Roboto"/>
              </a:rPr>
              <a:t> to maximize the reward.</a:t>
            </a:r>
            <a:endParaRPr b="0" i="0" sz="1400" u="none" cap="none" strike="noStrike">
              <a:solidFill>
                <a:srgbClr val="000000"/>
              </a:solidFill>
              <a:latin typeface="Roboto"/>
              <a:ea typeface="Roboto"/>
              <a:cs typeface="Roboto"/>
              <a:sym typeface="Roboto"/>
            </a:endParaRPr>
          </a:p>
        </p:txBody>
      </p:sp>
      <p:sp>
        <p:nvSpPr>
          <p:cNvPr id="1037" name="Google Shape;1037;p53"/>
          <p:cNvSpPr txBox="1"/>
          <p:nvPr/>
        </p:nvSpPr>
        <p:spPr>
          <a:xfrm>
            <a:off x="4672175" y="2504375"/>
            <a:ext cx="41394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Instead of using only the reward, our object includes an additional term:</a:t>
            </a:r>
            <a:endParaRPr b="0" i="0" sz="1400" u="none" cap="none" strike="noStrike">
              <a:solidFill>
                <a:srgbClr val="000000"/>
              </a:solidFill>
              <a:latin typeface="Roboto"/>
              <a:ea typeface="Roboto"/>
              <a:cs typeface="Roboto"/>
              <a:sym typeface="Roboto"/>
            </a:endParaRPr>
          </a:p>
        </p:txBody>
      </p:sp>
      <p:pic>
        <p:nvPicPr>
          <p:cNvPr id="1038" name="Google Shape;1038;p53"/>
          <p:cNvPicPr preferRelativeResize="0"/>
          <p:nvPr/>
        </p:nvPicPr>
        <p:blipFill rotWithShape="1">
          <a:blip r:embed="rId4">
            <a:alphaModFix/>
          </a:blip>
          <a:srcRect b="0" l="0" r="0" t="0"/>
          <a:stretch/>
        </p:blipFill>
        <p:spPr>
          <a:xfrm>
            <a:off x="4672175" y="3238151"/>
            <a:ext cx="4275700" cy="230775"/>
          </a:xfrm>
          <a:prstGeom prst="rect">
            <a:avLst/>
          </a:prstGeom>
          <a:noFill/>
          <a:ln>
            <a:noFill/>
          </a:ln>
        </p:spPr>
      </p:pic>
      <p:sp>
        <p:nvSpPr>
          <p:cNvPr id="1039" name="Google Shape;1039;p53"/>
          <p:cNvSpPr txBox="1"/>
          <p:nvPr/>
        </p:nvSpPr>
        <p:spPr>
          <a:xfrm>
            <a:off x="4841675" y="3876675"/>
            <a:ext cx="3969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The KL divergence term penalizes the fine-tuned network from moving substantially away from the initial pretrained model.</a:t>
            </a:r>
            <a:endParaRPr b="0" i="0" sz="1400" u="none" cap="none" strike="noStrike">
              <a:solidFill>
                <a:srgbClr val="000000"/>
              </a:solidFill>
              <a:latin typeface="Arial"/>
              <a:ea typeface="Arial"/>
              <a:cs typeface="Arial"/>
              <a:sym typeface="Arial"/>
            </a:endParaRPr>
          </a:p>
        </p:txBody>
      </p:sp>
      <p:sp>
        <p:nvSpPr>
          <p:cNvPr id="1040" name="Google Shape;1040;p53"/>
          <p:cNvSpPr/>
          <p:nvPr/>
        </p:nvSpPr>
        <p:spPr>
          <a:xfrm rot="5400000">
            <a:off x="6742700" y="2560675"/>
            <a:ext cx="356400" cy="2172900"/>
          </a:xfrm>
          <a:prstGeom prst="rightBrace">
            <a:avLst>
              <a:gd fmla="val 50000" name="adj1"/>
              <a:gd fmla="val 50000" name="adj2"/>
            </a:avLst>
          </a:pr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044" name="Shape 1044"/>
        <p:cNvGrpSpPr/>
        <p:nvPr/>
      </p:nvGrpSpPr>
      <p:grpSpPr>
        <a:xfrm>
          <a:off x="0" y="0"/>
          <a:ext cx="0" cy="0"/>
          <a:chOff x="0" y="0"/>
          <a:chExt cx="0" cy="0"/>
        </a:xfrm>
      </p:grpSpPr>
      <p:sp>
        <p:nvSpPr>
          <p:cNvPr id="1045" name="Google Shape;1045;p5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Chat GPT</a:t>
            </a:r>
            <a:endParaRPr sz="2600"/>
          </a:p>
        </p:txBody>
      </p:sp>
      <p:sp>
        <p:nvSpPr>
          <p:cNvPr id="1046" name="Google Shape;1046;p5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1047" name="Google Shape;1047;p54"/>
          <p:cNvSpPr txBox="1"/>
          <p:nvPr/>
        </p:nvSpPr>
        <p:spPr>
          <a:xfrm>
            <a:off x="252575" y="980375"/>
            <a:ext cx="8826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Instead of using only the reward, our objective includes an additional term:</a:t>
            </a:r>
            <a:endParaRPr b="0" i="0" sz="1400" u="none" cap="none" strike="noStrike">
              <a:solidFill>
                <a:srgbClr val="000000"/>
              </a:solidFill>
              <a:latin typeface="Roboto"/>
              <a:ea typeface="Roboto"/>
              <a:cs typeface="Roboto"/>
              <a:sym typeface="Roboto"/>
            </a:endParaRPr>
          </a:p>
        </p:txBody>
      </p:sp>
      <p:pic>
        <p:nvPicPr>
          <p:cNvPr id="1048" name="Google Shape;1048;p54"/>
          <p:cNvPicPr preferRelativeResize="0"/>
          <p:nvPr/>
        </p:nvPicPr>
        <p:blipFill rotWithShape="1">
          <a:blip r:embed="rId3">
            <a:alphaModFix/>
          </a:blip>
          <a:srcRect b="0" l="0" r="0" t="0"/>
          <a:stretch/>
        </p:blipFill>
        <p:spPr>
          <a:xfrm>
            <a:off x="591850" y="1569950"/>
            <a:ext cx="6325301" cy="341400"/>
          </a:xfrm>
          <a:prstGeom prst="rect">
            <a:avLst/>
          </a:prstGeom>
          <a:noFill/>
          <a:ln>
            <a:noFill/>
          </a:ln>
        </p:spPr>
      </p:pic>
      <p:sp>
        <p:nvSpPr>
          <p:cNvPr id="1049" name="Google Shape;1049;p54"/>
          <p:cNvSpPr txBox="1"/>
          <p:nvPr/>
        </p:nvSpPr>
        <p:spPr>
          <a:xfrm>
            <a:off x="152675" y="2352675"/>
            <a:ext cx="89913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KL divergence term encourages the fine-tuned model to produce predictions that are </a:t>
            </a:r>
            <a:r>
              <a:rPr b="1" i="0" lang="en-GB" sz="1400" u="none" cap="none" strike="noStrike">
                <a:solidFill>
                  <a:srgbClr val="000000"/>
                </a:solidFill>
                <a:latin typeface="Roboto"/>
                <a:ea typeface="Roboto"/>
                <a:cs typeface="Roboto"/>
                <a:sym typeface="Roboto"/>
              </a:rPr>
              <a:t>similar</a:t>
            </a:r>
            <a:r>
              <a:rPr b="0" i="0" lang="en-GB" sz="1400" u="none" cap="none" strike="noStrike">
                <a:solidFill>
                  <a:srgbClr val="000000"/>
                </a:solidFill>
                <a:latin typeface="Roboto"/>
                <a:ea typeface="Roboto"/>
                <a:cs typeface="Roboto"/>
                <a:sym typeface="Roboto"/>
              </a:rPr>
              <a:t> to the original model, thus preventing from “diverging” too much from the original one.</a:t>
            </a:r>
            <a:endParaRPr b="0" i="0" sz="1400" u="none" cap="none" strike="noStrike">
              <a:solidFill>
                <a:srgbClr val="000000"/>
              </a:solidFill>
              <a:latin typeface="Roboto"/>
              <a:ea typeface="Roboto"/>
              <a:cs typeface="Roboto"/>
              <a:sym typeface="Roboto"/>
            </a:endParaRPr>
          </a:p>
        </p:txBody>
      </p:sp>
      <p:sp>
        <p:nvSpPr>
          <p:cNvPr id="1050" name="Google Shape;1050;p54"/>
          <p:cNvSpPr txBox="1"/>
          <p:nvPr/>
        </p:nvSpPr>
        <p:spPr>
          <a:xfrm>
            <a:off x="98250" y="3728575"/>
            <a:ext cx="83211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PPO is a </a:t>
            </a:r>
            <a:r>
              <a:rPr b="1" i="0" lang="en-GB" sz="1400" u="none" cap="none" strike="noStrike">
                <a:solidFill>
                  <a:srgbClr val="000000"/>
                </a:solidFill>
                <a:latin typeface="Roboto"/>
                <a:ea typeface="Roboto"/>
                <a:cs typeface="Roboto"/>
                <a:sym typeface="Roboto"/>
              </a:rPr>
              <a:t>trust region optimization algorithm</a:t>
            </a:r>
            <a:r>
              <a:rPr b="0" i="0" lang="en-GB" sz="1400" u="none" cap="none" strike="noStrike">
                <a:solidFill>
                  <a:srgbClr val="000000"/>
                </a:solidFill>
                <a:latin typeface="Roboto"/>
                <a:ea typeface="Roboto"/>
                <a:cs typeface="Roboto"/>
                <a:sym typeface="Roboto"/>
              </a:rPr>
              <a:t> that uses constraints on the gradient to ensure the update step does not destabilize the learning process</a:t>
            </a:r>
            <a:endParaRPr b="0" i="0" sz="1400" u="none" cap="none" strike="noStrike">
              <a:solidFill>
                <a:srgbClr val="000000"/>
              </a:solidFill>
              <a:latin typeface="Roboto"/>
              <a:ea typeface="Roboto"/>
              <a:cs typeface="Roboto"/>
              <a:sym typeface="Roboto"/>
            </a:endParaRPr>
          </a:p>
        </p:txBody>
      </p:sp>
      <p:sp>
        <p:nvSpPr>
          <p:cNvPr id="1051" name="Google Shape;1051;p54"/>
          <p:cNvSpPr txBox="1"/>
          <p:nvPr/>
        </p:nvSpPr>
        <p:spPr>
          <a:xfrm>
            <a:off x="152675" y="3104238"/>
            <a:ext cx="8991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relative importance of the KL term can be tuned with the </a:t>
            </a:r>
            <a:r>
              <a:rPr b="1" i="0" lang="en-GB" sz="1400" u="none" cap="none" strike="noStrike">
                <a:solidFill>
                  <a:srgbClr val="000000"/>
                </a:solidFill>
                <a:latin typeface="Roboto"/>
                <a:ea typeface="Roboto"/>
                <a:cs typeface="Roboto"/>
                <a:sym typeface="Roboto"/>
              </a:rPr>
              <a:t>hyperparameter</a:t>
            </a:r>
            <a:r>
              <a:rPr b="0" i="0" lang="en-GB" sz="1400" u="none" cap="none" strike="noStrike">
                <a:solidFill>
                  <a:srgbClr val="000000"/>
                </a:solidFill>
                <a:latin typeface="Roboto"/>
                <a:ea typeface="Roboto"/>
                <a:cs typeface="Roboto"/>
                <a:sym typeface="Roboto"/>
              </a:rPr>
              <a:t> λ</a:t>
            </a:r>
            <a:r>
              <a:rPr b="0" baseline="-25000" i="0" lang="en-GB" sz="1400" u="none" cap="none" strike="noStrike">
                <a:solidFill>
                  <a:srgbClr val="000000"/>
                </a:solidFill>
                <a:latin typeface="Roboto"/>
                <a:ea typeface="Roboto"/>
                <a:cs typeface="Roboto"/>
                <a:sym typeface="Roboto"/>
              </a:rPr>
              <a:t>KL</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1052" name="Google Shape;1052;p54"/>
          <p:cNvSpPr/>
          <p:nvPr/>
        </p:nvSpPr>
        <p:spPr>
          <a:xfrm>
            <a:off x="2225200" y="1521175"/>
            <a:ext cx="3393000" cy="483600"/>
          </a:xfrm>
          <a:prstGeom prst="rect">
            <a:avLst/>
          </a:prstGeom>
          <a:solidFill>
            <a:srgbClr val="FF0000">
              <a:alpha val="23921"/>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54"/>
          <p:cNvSpPr/>
          <p:nvPr/>
        </p:nvSpPr>
        <p:spPr>
          <a:xfrm>
            <a:off x="1463200" y="1521175"/>
            <a:ext cx="762000" cy="483600"/>
          </a:xfrm>
          <a:prstGeom prst="rect">
            <a:avLst/>
          </a:prstGeom>
          <a:solidFill>
            <a:srgbClr val="84FB89">
              <a:alpha val="27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057" name="Shape 1057"/>
        <p:cNvGrpSpPr/>
        <p:nvPr/>
      </p:nvGrpSpPr>
      <p:grpSpPr>
        <a:xfrm>
          <a:off x="0" y="0"/>
          <a:ext cx="0" cy="0"/>
          <a:chOff x="0" y="0"/>
          <a:chExt cx="0" cy="0"/>
        </a:xfrm>
      </p:grpSpPr>
      <p:sp>
        <p:nvSpPr>
          <p:cNvPr id="1058" name="Google Shape;1058;p5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Chat GPT</a:t>
            </a:r>
            <a:endParaRPr sz="2600"/>
          </a:p>
        </p:txBody>
      </p:sp>
      <p:sp>
        <p:nvSpPr>
          <p:cNvPr id="1059" name="Google Shape;1059;p5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1060" name="Google Shape;1060;p55"/>
          <p:cNvSpPr txBox="1"/>
          <p:nvPr/>
        </p:nvSpPr>
        <p:spPr>
          <a:xfrm>
            <a:off x="382550" y="828800"/>
            <a:ext cx="82377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According to the author, the fine-tune phase done with </a:t>
            </a:r>
            <a:r>
              <a:rPr b="0" i="1" lang="en-GB" sz="1400" u="none" cap="none" strike="noStrike">
                <a:solidFill>
                  <a:srgbClr val="000000"/>
                </a:solidFill>
                <a:latin typeface="Roboto"/>
                <a:ea typeface="Roboto"/>
                <a:cs typeface="Roboto"/>
                <a:sym typeface="Roboto"/>
              </a:rPr>
              <a:t>Reinforcement Learning</a:t>
            </a:r>
            <a:r>
              <a:rPr b="0" i="0" lang="en-GB" sz="1400" u="none" cap="none" strike="noStrike">
                <a:solidFill>
                  <a:srgbClr val="000000"/>
                </a:solidFill>
                <a:latin typeface="Roboto"/>
                <a:ea typeface="Roboto"/>
                <a:cs typeface="Roboto"/>
                <a:sym typeface="Roboto"/>
              </a:rPr>
              <a:t> from </a:t>
            </a:r>
            <a:r>
              <a:rPr b="0" i="1" lang="en-GB" sz="1400" u="none" cap="none" strike="noStrike">
                <a:solidFill>
                  <a:srgbClr val="000000"/>
                </a:solidFill>
                <a:latin typeface="Roboto"/>
                <a:ea typeface="Roboto"/>
                <a:cs typeface="Roboto"/>
                <a:sym typeface="Roboto"/>
              </a:rPr>
              <a:t>Human</a:t>
            </a:r>
            <a:r>
              <a:rPr b="0" i="0" lang="en-GB" sz="1400" u="none" cap="none" strike="noStrike">
                <a:solidFill>
                  <a:srgbClr val="000000"/>
                </a:solidFill>
                <a:latin typeface="Roboto"/>
                <a:ea typeface="Roboto"/>
                <a:cs typeface="Roboto"/>
                <a:sym typeface="Roboto"/>
              </a:rPr>
              <a:t> Feedback has a </a:t>
            </a:r>
            <a:r>
              <a:rPr b="1" i="0" lang="en-GB" sz="1400" u="none" cap="none" strike="noStrike">
                <a:solidFill>
                  <a:srgbClr val="000000"/>
                </a:solidFill>
                <a:latin typeface="Roboto"/>
                <a:ea typeface="Roboto"/>
                <a:cs typeface="Roboto"/>
                <a:sym typeface="Roboto"/>
              </a:rPr>
              <a:t>minor effect</a:t>
            </a:r>
            <a:r>
              <a:rPr b="0" i="0" lang="en-GB" sz="1400" u="none" cap="none" strike="noStrike">
                <a:solidFill>
                  <a:srgbClr val="000000"/>
                </a:solidFill>
                <a:latin typeface="Roboto"/>
                <a:ea typeface="Roboto"/>
                <a:cs typeface="Roboto"/>
                <a:sym typeface="Roboto"/>
              </a:rPr>
              <a:t> on the performance. </a:t>
            </a:r>
            <a:endParaRPr b="0" i="0" sz="1400" u="none" cap="none" strike="noStrike">
              <a:solidFill>
                <a:srgbClr val="000000"/>
              </a:solidFill>
              <a:latin typeface="Roboto"/>
              <a:ea typeface="Roboto"/>
              <a:cs typeface="Roboto"/>
              <a:sym typeface="Roboto"/>
            </a:endParaRPr>
          </a:p>
        </p:txBody>
      </p:sp>
      <p:sp>
        <p:nvSpPr>
          <p:cNvPr id="1061" name="Google Shape;1061;p55"/>
          <p:cNvSpPr txBox="1"/>
          <p:nvPr/>
        </p:nvSpPr>
        <p:spPr>
          <a:xfrm>
            <a:off x="382550" y="1819400"/>
            <a:ext cx="88266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Its role is to inject some  “</a:t>
            </a:r>
            <a:r>
              <a:rPr b="1" i="0" lang="en-GB" sz="1400" u="none" cap="none" strike="noStrike">
                <a:solidFill>
                  <a:srgbClr val="000000"/>
                </a:solidFill>
                <a:latin typeface="Roboto"/>
                <a:ea typeface="Roboto"/>
                <a:cs typeface="Roboto"/>
                <a:sym typeface="Roboto"/>
              </a:rPr>
              <a:t>safeguards</a:t>
            </a:r>
            <a:r>
              <a:rPr b="0" i="0" lang="en-GB" sz="1400" u="none" cap="none" strike="noStrike">
                <a:solidFill>
                  <a:srgbClr val="000000"/>
                </a:solidFill>
                <a:latin typeface="Roboto"/>
                <a:ea typeface="Roboto"/>
                <a:cs typeface="Roboto"/>
                <a:sym typeface="Roboto"/>
              </a:rPr>
              <a:t>” into the model preventing it from responding negatively/harmfully or in a biased way too often.</a:t>
            </a:r>
            <a:endParaRPr b="0" i="0" sz="1400" u="none" cap="none" strike="noStrike">
              <a:solidFill>
                <a:srgbClr val="000000"/>
              </a:solidFill>
              <a:latin typeface="Roboto"/>
              <a:ea typeface="Roboto"/>
              <a:cs typeface="Roboto"/>
              <a:sym typeface="Roboto"/>
            </a:endParaRPr>
          </a:p>
        </p:txBody>
      </p:sp>
      <p:sp>
        <p:nvSpPr>
          <p:cNvPr id="1062" name="Google Shape;1062;p55"/>
          <p:cNvSpPr txBox="1"/>
          <p:nvPr/>
        </p:nvSpPr>
        <p:spPr>
          <a:xfrm>
            <a:off x="422775" y="2794375"/>
            <a:ext cx="70530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Note that Chat-gpt is not a </a:t>
            </a:r>
            <a:r>
              <a:rPr b="1" i="0" lang="en-GB" sz="1400" u="none" cap="none" strike="noStrike">
                <a:solidFill>
                  <a:srgbClr val="000000"/>
                </a:solidFill>
                <a:latin typeface="Roboto"/>
                <a:ea typeface="Roboto"/>
                <a:cs typeface="Roboto"/>
                <a:sym typeface="Roboto"/>
              </a:rPr>
              <a:t>scientific</a:t>
            </a:r>
            <a:r>
              <a:rPr b="0" i="0" lang="en-GB" sz="1400" u="none" cap="none" strike="noStrike">
                <a:solidFill>
                  <a:srgbClr val="000000"/>
                </a:solidFill>
                <a:latin typeface="Roboto"/>
                <a:ea typeface="Roboto"/>
                <a:cs typeface="Roboto"/>
                <a:sym typeface="Roboto"/>
              </a:rPr>
              <a:t> breakthrough because it only uses already-available techniques.</a:t>
            </a:r>
            <a:endParaRPr b="0" i="0" sz="1400" u="none" cap="none" strike="noStrike">
              <a:solidFill>
                <a:srgbClr val="000000"/>
              </a:solidFill>
              <a:latin typeface="Roboto"/>
              <a:ea typeface="Roboto"/>
              <a:cs typeface="Roboto"/>
              <a:sym typeface="Roboto"/>
            </a:endParaRPr>
          </a:p>
        </p:txBody>
      </p:sp>
      <p:sp>
        <p:nvSpPr>
          <p:cNvPr id="1063" name="Google Shape;1063;p55"/>
          <p:cNvSpPr txBox="1"/>
          <p:nvPr/>
        </p:nvSpPr>
        <p:spPr>
          <a:xfrm>
            <a:off x="422775" y="3784975"/>
            <a:ext cx="70530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However, it is a remarkable </a:t>
            </a:r>
            <a:r>
              <a:rPr b="1" i="0" lang="en-GB" sz="1400" u="none" cap="none" strike="noStrike">
                <a:solidFill>
                  <a:srgbClr val="000000"/>
                </a:solidFill>
                <a:latin typeface="Roboto"/>
                <a:ea typeface="Roboto"/>
                <a:cs typeface="Roboto"/>
                <a:sym typeface="Roboto"/>
              </a:rPr>
              <a:t>engineering </a:t>
            </a:r>
            <a:r>
              <a:rPr b="0" i="0" lang="en-GB" sz="1400" u="none" cap="none" strike="noStrike">
                <a:solidFill>
                  <a:srgbClr val="000000"/>
                </a:solidFill>
                <a:latin typeface="Roboto"/>
                <a:ea typeface="Roboto"/>
                <a:cs typeface="Roboto"/>
                <a:sym typeface="Roboto"/>
              </a:rPr>
              <a:t>effort as it scales up the available technology significantly.</a:t>
            </a:r>
            <a:endParaRPr b="0" i="0" sz="1400" u="none" cap="none" strike="noStrike">
              <a:solidFill>
                <a:srgbClr val="000000"/>
              </a:solidFill>
              <a:latin typeface="Roboto"/>
              <a:ea typeface="Roboto"/>
              <a:cs typeface="Roboto"/>
              <a:sym typeface="Roboto"/>
            </a:endParaRPr>
          </a:p>
        </p:txBody>
      </p:sp>
      <p:pic>
        <p:nvPicPr>
          <p:cNvPr id="1064" name="Google Shape;1064;p55"/>
          <p:cNvPicPr preferRelativeResize="0"/>
          <p:nvPr/>
        </p:nvPicPr>
        <p:blipFill rotWithShape="1">
          <a:blip r:embed="rId3">
            <a:alphaModFix/>
          </a:blip>
          <a:srcRect b="0" l="0" r="0" t="0"/>
          <a:stretch/>
        </p:blipFill>
        <p:spPr>
          <a:xfrm>
            <a:off x="7659675" y="1317175"/>
            <a:ext cx="1102224" cy="1102200"/>
          </a:xfrm>
          <a:prstGeom prst="rect">
            <a:avLst/>
          </a:prstGeom>
          <a:noFill/>
          <a:ln>
            <a:noFill/>
          </a:ln>
        </p:spPr>
      </p:pic>
      <p:pic>
        <p:nvPicPr>
          <p:cNvPr id="1065" name="Google Shape;1065;p55"/>
          <p:cNvPicPr preferRelativeResize="0"/>
          <p:nvPr/>
        </p:nvPicPr>
        <p:blipFill rotWithShape="1">
          <a:blip r:embed="rId4">
            <a:alphaModFix/>
          </a:blip>
          <a:srcRect b="0" l="0" r="0" t="0"/>
          <a:stretch/>
        </p:blipFill>
        <p:spPr>
          <a:xfrm>
            <a:off x="7659670" y="2571745"/>
            <a:ext cx="1202088" cy="1320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069" name="Shape 1069"/>
        <p:cNvGrpSpPr/>
        <p:nvPr/>
      </p:nvGrpSpPr>
      <p:grpSpPr>
        <a:xfrm>
          <a:off x="0" y="0"/>
          <a:ext cx="0" cy="0"/>
          <a:chOff x="0" y="0"/>
          <a:chExt cx="0" cy="0"/>
        </a:xfrm>
      </p:grpSpPr>
      <p:sp>
        <p:nvSpPr>
          <p:cNvPr id="1070" name="Google Shape;1070;p5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1800"/>
              <a:buNone/>
            </a:pPr>
            <a:r>
              <a:rPr lang="en-GB" sz="2600"/>
              <a:t>Chat GPT</a:t>
            </a:r>
            <a:endParaRPr sz="2600"/>
          </a:p>
        </p:txBody>
      </p:sp>
      <p:sp>
        <p:nvSpPr>
          <p:cNvPr id="1071" name="Google Shape;1071;p5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1072" name="Google Shape;1072;p56"/>
          <p:cNvSpPr txBox="1"/>
          <p:nvPr/>
        </p:nvSpPr>
        <p:spPr>
          <a:xfrm>
            <a:off x="261275" y="883375"/>
            <a:ext cx="48822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Some </a:t>
            </a:r>
            <a:r>
              <a:rPr b="1" i="0" lang="en-GB" sz="1400" u="sng" cap="none" strike="noStrike">
                <a:solidFill>
                  <a:srgbClr val="000000"/>
                </a:solidFill>
                <a:latin typeface="Roboto"/>
                <a:ea typeface="Roboto"/>
                <a:cs typeface="Roboto"/>
                <a:sym typeface="Roboto"/>
              </a:rPr>
              <a:t>advantages</a:t>
            </a:r>
            <a:r>
              <a:rPr b="0" i="0" lang="en-GB" sz="1400" u="none" cap="none" strike="noStrike">
                <a:solidFill>
                  <a:srgbClr val="000000"/>
                </a:solidFill>
                <a:latin typeface="Roboto"/>
                <a:ea typeface="Roboto"/>
                <a:cs typeface="Roboto"/>
                <a:sym typeface="Roboto"/>
              </a:rPr>
              <a:t> of chatGPT are:</a:t>
            </a:r>
            <a:endParaRPr b="0" i="0" sz="1400" u="none" cap="none" strike="noStrike">
              <a:solidFill>
                <a:srgbClr val="000000"/>
              </a:solidFill>
              <a:latin typeface="Roboto"/>
              <a:ea typeface="Roboto"/>
              <a:cs typeface="Roboto"/>
              <a:sym typeface="Roboto"/>
            </a:endParaRPr>
          </a:p>
        </p:txBody>
      </p:sp>
      <p:sp>
        <p:nvSpPr>
          <p:cNvPr id="1073" name="Google Shape;1073;p56"/>
          <p:cNvSpPr txBox="1"/>
          <p:nvPr/>
        </p:nvSpPr>
        <p:spPr>
          <a:xfrm>
            <a:off x="261275" y="1547900"/>
            <a:ext cx="61332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Knowledgeable</a:t>
            </a:r>
            <a:r>
              <a:rPr b="0" i="0" lang="en-GB" sz="1400" u="none" cap="none" strike="noStrike">
                <a:solidFill>
                  <a:srgbClr val="000000"/>
                </a:solidFill>
                <a:latin typeface="Arial"/>
                <a:ea typeface="Arial"/>
                <a:cs typeface="Arial"/>
                <a:sym typeface="Arial"/>
              </a:rPr>
              <a:t>: ChatGPT has been trained on a vast amount of text data, which gives it a vast knowledge base. </a:t>
            </a:r>
            <a:endParaRPr b="0" i="0" sz="1400" u="none" cap="none" strike="noStrike">
              <a:solidFill>
                <a:srgbClr val="000000"/>
              </a:solidFill>
              <a:latin typeface="Arial"/>
              <a:ea typeface="Arial"/>
              <a:cs typeface="Arial"/>
              <a:sym typeface="Arial"/>
            </a:endParaRPr>
          </a:p>
        </p:txBody>
      </p:sp>
      <p:sp>
        <p:nvSpPr>
          <p:cNvPr id="1074" name="Google Shape;1074;p56"/>
          <p:cNvSpPr txBox="1"/>
          <p:nvPr/>
        </p:nvSpPr>
        <p:spPr>
          <a:xfrm>
            <a:off x="261275" y="2427825"/>
            <a:ext cx="54795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Natural Conversation</a:t>
            </a:r>
            <a:r>
              <a:rPr b="0" i="0" lang="en-GB" sz="1400" u="none" cap="none" strike="noStrike">
                <a:solidFill>
                  <a:srgbClr val="000000"/>
                </a:solidFill>
                <a:latin typeface="Arial"/>
                <a:ea typeface="Arial"/>
                <a:cs typeface="Arial"/>
                <a:sym typeface="Arial"/>
              </a:rPr>
              <a:t>: Chat-GPT passes the Turing tests and can be used to engage in natural conversation. For complex request, it often provides users with the needed reply faster than Google search.</a:t>
            </a:r>
            <a:endParaRPr b="0" i="0" sz="1400" u="none" cap="none" strike="noStrike">
              <a:solidFill>
                <a:srgbClr val="000000"/>
              </a:solidFill>
              <a:latin typeface="Arial"/>
              <a:ea typeface="Arial"/>
              <a:cs typeface="Arial"/>
              <a:sym typeface="Arial"/>
            </a:endParaRPr>
          </a:p>
        </p:txBody>
      </p:sp>
      <p:pic>
        <p:nvPicPr>
          <p:cNvPr id="1075" name="Google Shape;1075;p56"/>
          <p:cNvPicPr preferRelativeResize="0"/>
          <p:nvPr/>
        </p:nvPicPr>
        <p:blipFill rotWithShape="1">
          <a:blip r:embed="rId3">
            <a:alphaModFix/>
          </a:blip>
          <a:srcRect b="0" l="0" r="0" t="0"/>
          <a:stretch/>
        </p:blipFill>
        <p:spPr>
          <a:xfrm>
            <a:off x="6705825" y="1014100"/>
            <a:ext cx="1340700" cy="1242875"/>
          </a:xfrm>
          <a:prstGeom prst="rect">
            <a:avLst/>
          </a:prstGeom>
          <a:noFill/>
          <a:ln>
            <a:noFill/>
          </a:ln>
        </p:spPr>
      </p:pic>
      <p:pic>
        <p:nvPicPr>
          <p:cNvPr id="1076" name="Google Shape;1076;p56"/>
          <p:cNvPicPr preferRelativeResize="0"/>
          <p:nvPr/>
        </p:nvPicPr>
        <p:blipFill rotWithShape="1">
          <a:blip r:embed="rId4">
            <a:alphaModFix/>
          </a:blip>
          <a:srcRect b="0" l="0" r="0" t="0"/>
          <a:stretch/>
        </p:blipFill>
        <p:spPr>
          <a:xfrm>
            <a:off x="6156175" y="2463161"/>
            <a:ext cx="2367369" cy="1242875"/>
          </a:xfrm>
          <a:prstGeom prst="rect">
            <a:avLst/>
          </a:prstGeom>
          <a:noFill/>
          <a:ln>
            <a:noFill/>
          </a:ln>
        </p:spPr>
      </p:pic>
      <p:pic>
        <p:nvPicPr>
          <p:cNvPr id="1077" name="Google Shape;1077;p56"/>
          <p:cNvPicPr preferRelativeResize="0"/>
          <p:nvPr/>
        </p:nvPicPr>
        <p:blipFill rotWithShape="1">
          <a:blip r:embed="rId5">
            <a:alphaModFix/>
          </a:blip>
          <a:srcRect b="0" l="0" r="0" t="0"/>
          <a:stretch/>
        </p:blipFill>
        <p:spPr>
          <a:xfrm>
            <a:off x="6394501" y="3999000"/>
            <a:ext cx="1511125" cy="889900"/>
          </a:xfrm>
          <a:prstGeom prst="rect">
            <a:avLst/>
          </a:prstGeom>
          <a:noFill/>
          <a:ln>
            <a:noFill/>
          </a:ln>
        </p:spPr>
      </p:pic>
      <p:sp>
        <p:nvSpPr>
          <p:cNvPr id="1078" name="Google Shape;1078;p56"/>
          <p:cNvSpPr txBox="1"/>
          <p:nvPr/>
        </p:nvSpPr>
        <p:spPr>
          <a:xfrm>
            <a:off x="261275" y="3813425"/>
            <a:ext cx="5895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Multilingual</a:t>
            </a:r>
            <a:r>
              <a:rPr b="0" i="0" lang="en-GB" sz="1400" u="none" cap="none" strike="noStrike">
                <a:solidFill>
                  <a:srgbClr val="000000"/>
                </a:solidFill>
                <a:latin typeface="Arial"/>
                <a:ea typeface="Arial"/>
                <a:cs typeface="Arial"/>
                <a:sym typeface="Arial"/>
              </a:rPr>
              <a:t>: ChatGPT can communicate in multiple languages.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082" name="Shape 1082"/>
        <p:cNvGrpSpPr/>
        <p:nvPr/>
      </p:nvGrpSpPr>
      <p:grpSpPr>
        <a:xfrm>
          <a:off x="0" y="0"/>
          <a:ext cx="0" cy="0"/>
          <a:chOff x="0" y="0"/>
          <a:chExt cx="0" cy="0"/>
        </a:xfrm>
      </p:grpSpPr>
      <p:sp>
        <p:nvSpPr>
          <p:cNvPr id="1083" name="Google Shape;1083;p5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1800"/>
              <a:buNone/>
            </a:pPr>
            <a:r>
              <a:rPr lang="en-GB" sz="2600"/>
              <a:t>Chat GPT</a:t>
            </a:r>
            <a:endParaRPr sz="2600"/>
          </a:p>
        </p:txBody>
      </p:sp>
      <p:sp>
        <p:nvSpPr>
          <p:cNvPr id="1084" name="Google Shape;1084;p5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1085" name="Google Shape;1085;p57"/>
          <p:cNvSpPr txBox="1"/>
          <p:nvPr/>
        </p:nvSpPr>
        <p:spPr>
          <a:xfrm>
            <a:off x="261275" y="883375"/>
            <a:ext cx="48822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Some </a:t>
            </a:r>
            <a:r>
              <a:rPr b="1" i="0" lang="en-GB" sz="1400" u="sng" cap="none" strike="noStrike">
                <a:solidFill>
                  <a:srgbClr val="000000"/>
                </a:solidFill>
                <a:latin typeface="Roboto"/>
                <a:ea typeface="Roboto"/>
                <a:cs typeface="Roboto"/>
                <a:sym typeface="Roboto"/>
              </a:rPr>
              <a:t>disadvantages</a:t>
            </a:r>
            <a:r>
              <a:rPr b="0" i="0" lang="en-GB" sz="1400" u="none" cap="none" strike="noStrike">
                <a:solidFill>
                  <a:srgbClr val="000000"/>
                </a:solidFill>
                <a:latin typeface="Roboto"/>
                <a:ea typeface="Roboto"/>
                <a:cs typeface="Roboto"/>
                <a:sym typeface="Roboto"/>
              </a:rPr>
              <a:t> of chatGPT are:</a:t>
            </a:r>
            <a:endParaRPr b="0" i="0" sz="1400" u="none" cap="none" strike="noStrike">
              <a:solidFill>
                <a:srgbClr val="000000"/>
              </a:solidFill>
              <a:latin typeface="Roboto"/>
              <a:ea typeface="Roboto"/>
              <a:cs typeface="Roboto"/>
              <a:sym typeface="Roboto"/>
            </a:endParaRPr>
          </a:p>
        </p:txBody>
      </p:sp>
      <p:sp>
        <p:nvSpPr>
          <p:cNvPr id="1086" name="Google Shape;1086;p57"/>
          <p:cNvSpPr txBox="1"/>
          <p:nvPr/>
        </p:nvSpPr>
        <p:spPr>
          <a:xfrm>
            <a:off x="261275" y="1547900"/>
            <a:ext cx="61332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Biases</a:t>
            </a:r>
            <a:r>
              <a:rPr b="0" i="0" lang="en-GB" sz="1400" u="none" cap="none" strike="noStrike">
                <a:solidFill>
                  <a:srgbClr val="000000"/>
                </a:solidFill>
                <a:latin typeface="Arial"/>
                <a:ea typeface="Arial"/>
                <a:cs typeface="Arial"/>
                <a:sym typeface="Arial"/>
              </a:rPr>
              <a:t>: ChatGPT inherits many biases available in our data.</a:t>
            </a:r>
            <a:endParaRPr b="0" i="0" sz="1400" u="none" cap="none" strike="noStrike">
              <a:solidFill>
                <a:srgbClr val="000000"/>
              </a:solidFill>
              <a:latin typeface="Arial"/>
              <a:ea typeface="Arial"/>
              <a:cs typeface="Arial"/>
              <a:sym typeface="Arial"/>
            </a:endParaRPr>
          </a:p>
        </p:txBody>
      </p:sp>
      <p:sp>
        <p:nvSpPr>
          <p:cNvPr id="1087" name="Google Shape;1087;p57"/>
          <p:cNvSpPr txBox="1"/>
          <p:nvPr/>
        </p:nvSpPr>
        <p:spPr>
          <a:xfrm>
            <a:off x="261275" y="2263950"/>
            <a:ext cx="54795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Hallucinations</a:t>
            </a:r>
            <a:r>
              <a:rPr b="0" i="0" lang="en-GB" sz="1400" u="none" cap="none" strike="noStrike">
                <a:solidFill>
                  <a:srgbClr val="000000"/>
                </a:solidFill>
                <a:latin typeface="Arial"/>
                <a:ea typeface="Arial"/>
                <a:cs typeface="Arial"/>
                <a:sym typeface="Arial"/>
              </a:rPr>
              <a:t>: ChatGPT might be very confident about wrong answers.</a:t>
            </a:r>
            <a:endParaRPr b="0" i="0" sz="1400" u="none" cap="none" strike="noStrike">
              <a:solidFill>
                <a:srgbClr val="000000"/>
              </a:solidFill>
              <a:latin typeface="Arial"/>
              <a:ea typeface="Arial"/>
              <a:cs typeface="Arial"/>
              <a:sym typeface="Arial"/>
            </a:endParaRPr>
          </a:p>
        </p:txBody>
      </p:sp>
      <p:sp>
        <p:nvSpPr>
          <p:cNvPr id="1088" name="Google Shape;1088;p57"/>
          <p:cNvSpPr txBox="1"/>
          <p:nvPr/>
        </p:nvSpPr>
        <p:spPr>
          <a:xfrm>
            <a:off x="261275" y="3129175"/>
            <a:ext cx="59049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Ethical Issues</a:t>
            </a:r>
            <a:r>
              <a:rPr b="0" i="0" lang="en-GB" sz="1400" u="none" cap="none" strike="noStrike">
                <a:solidFill>
                  <a:srgbClr val="000000"/>
                </a:solidFill>
                <a:latin typeface="Arial"/>
                <a:ea typeface="Arial"/>
                <a:cs typeface="Arial"/>
                <a:sym typeface="Arial"/>
              </a:rPr>
              <a:t>: Copyright, Privacy, Job losses, Cybersecurity concerns, Fake News, misuses, …</a:t>
            </a:r>
            <a:endParaRPr b="0" i="0" sz="1400" u="none" cap="none" strike="noStrike">
              <a:solidFill>
                <a:srgbClr val="000000"/>
              </a:solidFill>
              <a:latin typeface="Arial"/>
              <a:ea typeface="Arial"/>
              <a:cs typeface="Arial"/>
              <a:sym typeface="Arial"/>
            </a:endParaRPr>
          </a:p>
        </p:txBody>
      </p:sp>
      <p:pic>
        <p:nvPicPr>
          <p:cNvPr id="1089" name="Google Shape;1089;p57"/>
          <p:cNvPicPr preferRelativeResize="0"/>
          <p:nvPr/>
        </p:nvPicPr>
        <p:blipFill rotWithShape="1">
          <a:blip r:embed="rId3">
            <a:alphaModFix/>
          </a:blip>
          <a:srcRect b="0" l="0" r="0" t="0"/>
          <a:stretch/>
        </p:blipFill>
        <p:spPr>
          <a:xfrm>
            <a:off x="6322925" y="883375"/>
            <a:ext cx="1646382" cy="1996176"/>
          </a:xfrm>
          <a:prstGeom prst="rect">
            <a:avLst/>
          </a:prstGeom>
          <a:noFill/>
          <a:ln>
            <a:noFill/>
          </a:ln>
        </p:spPr>
      </p:pic>
      <p:pic>
        <p:nvPicPr>
          <p:cNvPr id="1090" name="Google Shape;1090;p57"/>
          <p:cNvPicPr preferRelativeResize="0"/>
          <p:nvPr/>
        </p:nvPicPr>
        <p:blipFill rotWithShape="1">
          <a:blip r:embed="rId4">
            <a:alphaModFix/>
          </a:blip>
          <a:srcRect b="0" l="0" r="0" t="0"/>
          <a:stretch/>
        </p:blipFill>
        <p:spPr>
          <a:xfrm>
            <a:off x="6357275" y="3143874"/>
            <a:ext cx="1770076" cy="1786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094" name="Shape 1094"/>
        <p:cNvGrpSpPr/>
        <p:nvPr/>
      </p:nvGrpSpPr>
      <p:grpSpPr>
        <a:xfrm>
          <a:off x="0" y="0"/>
          <a:ext cx="0" cy="0"/>
          <a:chOff x="0" y="0"/>
          <a:chExt cx="0" cy="0"/>
        </a:xfrm>
      </p:grpSpPr>
      <p:sp>
        <p:nvSpPr>
          <p:cNvPr id="1095" name="Google Shape;1095;p5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GPT-4</a:t>
            </a:r>
            <a:endParaRPr sz="2600"/>
          </a:p>
        </p:txBody>
      </p:sp>
      <p:sp>
        <p:nvSpPr>
          <p:cNvPr id="1096" name="Google Shape;1096;p5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1097" name="Google Shape;1097;p58"/>
          <p:cNvSpPr txBox="1"/>
          <p:nvPr/>
        </p:nvSpPr>
        <p:spPr>
          <a:xfrm>
            <a:off x="392700" y="871075"/>
            <a:ext cx="8237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 March 2024, OpenAI released GPT-4 (see </a:t>
            </a:r>
            <a:r>
              <a:rPr b="0" i="0" lang="en-GB" sz="1400" u="sng" cap="none" strike="noStrike">
                <a:solidFill>
                  <a:schemeClr val="hlink"/>
                </a:solidFill>
                <a:latin typeface="Roboto"/>
                <a:ea typeface="Roboto"/>
                <a:cs typeface="Roboto"/>
                <a:sym typeface="Roboto"/>
                <a:hlinkClick r:id="rId3"/>
              </a:rPr>
              <a:t>paper</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pic>
        <p:nvPicPr>
          <p:cNvPr id="1098" name="Google Shape;1098;p58"/>
          <p:cNvPicPr preferRelativeResize="0"/>
          <p:nvPr/>
        </p:nvPicPr>
        <p:blipFill rotWithShape="1">
          <a:blip r:embed="rId4">
            <a:alphaModFix/>
          </a:blip>
          <a:srcRect b="0" l="0" r="0" t="0"/>
          <a:stretch/>
        </p:blipFill>
        <p:spPr>
          <a:xfrm>
            <a:off x="610375" y="1523300"/>
            <a:ext cx="3124848" cy="1757725"/>
          </a:xfrm>
          <a:prstGeom prst="rect">
            <a:avLst/>
          </a:prstGeom>
          <a:noFill/>
          <a:ln>
            <a:noFill/>
          </a:ln>
        </p:spPr>
      </p:pic>
      <p:sp>
        <p:nvSpPr>
          <p:cNvPr id="1099" name="Google Shape;1099;p58"/>
          <p:cNvSpPr txBox="1"/>
          <p:nvPr/>
        </p:nvSpPr>
        <p:spPr>
          <a:xfrm>
            <a:off x="4016150" y="1523300"/>
            <a:ext cx="49086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main novelty is that GPT-4 can accept </a:t>
            </a:r>
            <a:r>
              <a:rPr b="1" i="0" lang="en-GB" sz="1400" u="none" cap="none" strike="noStrike">
                <a:solidFill>
                  <a:srgbClr val="000000"/>
                </a:solidFill>
                <a:latin typeface="Roboto"/>
                <a:ea typeface="Roboto"/>
                <a:cs typeface="Roboto"/>
                <a:sym typeface="Roboto"/>
              </a:rPr>
              <a:t>images</a:t>
            </a:r>
            <a:r>
              <a:rPr b="0" i="0" lang="en-GB" sz="1400" u="none" cap="none" strike="noStrike">
                <a:solidFill>
                  <a:srgbClr val="000000"/>
                </a:solidFill>
                <a:latin typeface="Roboto"/>
                <a:ea typeface="Roboto"/>
                <a:cs typeface="Roboto"/>
                <a:sym typeface="Roboto"/>
              </a:rPr>
              <a:t> in input as well (but the output is still text).</a:t>
            </a:r>
            <a:endParaRPr b="0" i="0" sz="1400" u="none" cap="none" strike="noStrike">
              <a:solidFill>
                <a:srgbClr val="000000"/>
              </a:solidFill>
              <a:latin typeface="Roboto"/>
              <a:ea typeface="Roboto"/>
              <a:cs typeface="Roboto"/>
              <a:sym typeface="Roboto"/>
            </a:endParaRPr>
          </a:p>
        </p:txBody>
      </p:sp>
      <p:sp>
        <p:nvSpPr>
          <p:cNvPr id="1100" name="Google Shape;1100;p58"/>
          <p:cNvSpPr txBox="1"/>
          <p:nvPr/>
        </p:nvSpPr>
        <p:spPr>
          <a:xfrm>
            <a:off x="4016150" y="2209100"/>
            <a:ext cx="49086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Multimodality</a:t>
            </a:r>
            <a:r>
              <a:rPr b="0" i="0" lang="en-GB" sz="1400" u="none" cap="none" strike="noStrike">
                <a:solidFill>
                  <a:srgbClr val="000000"/>
                </a:solidFill>
                <a:latin typeface="Roboto"/>
                <a:ea typeface="Roboto"/>
                <a:cs typeface="Roboto"/>
                <a:sym typeface="Roboto"/>
              </a:rPr>
              <a:t> is a very important feature to reach Artificial General Intelligence (AGI).</a:t>
            </a:r>
            <a:endParaRPr b="0" i="0" sz="1400" u="none" cap="none" strike="noStrike">
              <a:solidFill>
                <a:srgbClr val="000000"/>
              </a:solidFill>
              <a:latin typeface="Roboto"/>
              <a:ea typeface="Roboto"/>
              <a:cs typeface="Roboto"/>
              <a:sym typeface="Roboto"/>
            </a:endParaRPr>
          </a:p>
        </p:txBody>
      </p:sp>
      <p:sp>
        <p:nvSpPr>
          <p:cNvPr id="1101" name="Google Shape;1101;p58"/>
          <p:cNvSpPr txBox="1"/>
          <p:nvPr/>
        </p:nvSpPr>
        <p:spPr>
          <a:xfrm>
            <a:off x="610375" y="3533050"/>
            <a:ext cx="8154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According to the authors, the model significantly outperforms GPT3.5 in many NLP tasks. </a:t>
            </a:r>
            <a:endParaRPr b="0" i="0" sz="1400" u="none" cap="none" strike="noStrike">
              <a:solidFill>
                <a:srgbClr val="000000"/>
              </a:solidFill>
              <a:latin typeface="Roboto"/>
              <a:ea typeface="Roboto"/>
              <a:cs typeface="Roboto"/>
              <a:sym typeface="Roboto"/>
            </a:endParaRPr>
          </a:p>
        </p:txBody>
      </p:sp>
      <p:pic>
        <p:nvPicPr>
          <p:cNvPr id="1102" name="Google Shape;1102;p58"/>
          <p:cNvPicPr preferRelativeResize="0"/>
          <p:nvPr/>
        </p:nvPicPr>
        <p:blipFill rotWithShape="1">
          <a:blip r:embed="rId5">
            <a:alphaModFix/>
          </a:blip>
          <a:srcRect b="0" l="0" r="0" t="0"/>
          <a:stretch/>
        </p:blipFill>
        <p:spPr>
          <a:xfrm>
            <a:off x="754850" y="4033575"/>
            <a:ext cx="889150" cy="889150"/>
          </a:xfrm>
          <a:prstGeom prst="rect">
            <a:avLst/>
          </a:prstGeom>
          <a:noFill/>
          <a:ln>
            <a:noFill/>
          </a:ln>
        </p:spPr>
      </p:pic>
      <p:sp>
        <p:nvSpPr>
          <p:cNvPr id="1103" name="Google Shape;1103;p58"/>
          <p:cNvSpPr txBox="1"/>
          <p:nvPr/>
        </p:nvSpPr>
        <p:spPr>
          <a:xfrm>
            <a:off x="1980900" y="4114325"/>
            <a:ext cx="66495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Unfortunately, despite its name, the company is not releasing important details on the model and the way it is trained. </a:t>
            </a:r>
            <a:endParaRPr b="0" i="0" sz="1400" u="none" cap="none" strike="noStrike">
              <a:solidFill>
                <a:srgbClr val="000000"/>
              </a:solidFill>
              <a:latin typeface="Roboto"/>
              <a:ea typeface="Roboto"/>
              <a:cs typeface="Roboto"/>
              <a:sym typeface="Roboto"/>
            </a:endParaRPr>
          </a:p>
        </p:txBody>
      </p:sp>
      <p:sp>
        <p:nvSpPr>
          <p:cNvPr id="1104" name="Google Shape;1104;p58"/>
          <p:cNvSpPr txBox="1"/>
          <p:nvPr/>
        </p:nvSpPr>
        <p:spPr>
          <a:xfrm>
            <a:off x="1931400" y="4641600"/>
            <a:ext cx="3012000" cy="2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GPT-5 is coming soon</a:t>
            </a:r>
            <a:endParaRPr sz="1800">
              <a:solidFill>
                <a:schemeClr val="lt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108" name="Shape 1108"/>
        <p:cNvGrpSpPr/>
        <p:nvPr/>
      </p:nvGrpSpPr>
      <p:grpSpPr>
        <a:xfrm>
          <a:off x="0" y="0"/>
          <a:ext cx="0" cy="0"/>
          <a:chOff x="0" y="0"/>
          <a:chExt cx="0" cy="0"/>
        </a:xfrm>
      </p:grpSpPr>
      <p:sp>
        <p:nvSpPr>
          <p:cNvPr id="1109" name="Google Shape;1109;p5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Gemini</a:t>
            </a:r>
            <a:endParaRPr sz="2600"/>
          </a:p>
        </p:txBody>
      </p:sp>
      <p:sp>
        <p:nvSpPr>
          <p:cNvPr id="1110" name="Google Shape;1110;p5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1111" name="Google Shape;1111;p59"/>
          <p:cNvPicPr preferRelativeResize="0"/>
          <p:nvPr/>
        </p:nvPicPr>
        <p:blipFill>
          <a:blip r:embed="rId3">
            <a:alphaModFix/>
          </a:blip>
          <a:stretch>
            <a:fillRect/>
          </a:stretch>
        </p:blipFill>
        <p:spPr>
          <a:xfrm>
            <a:off x="646075" y="1318400"/>
            <a:ext cx="7129301" cy="3050475"/>
          </a:xfrm>
          <a:prstGeom prst="rect">
            <a:avLst/>
          </a:prstGeom>
          <a:noFill/>
          <a:ln>
            <a:noFill/>
          </a:ln>
        </p:spPr>
      </p:pic>
      <p:sp>
        <p:nvSpPr>
          <p:cNvPr id="1112" name="Google Shape;1112;p59"/>
          <p:cNvSpPr txBox="1"/>
          <p:nvPr/>
        </p:nvSpPr>
        <p:spPr>
          <a:xfrm>
            <a:off x="392700" y="794875"/>
            <a:ext cx="8237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lang="en-GB">
                <a:solidFill>
                  <a:srgbClr val="0D0D0D"/>
                </a:solidFill>
                <a:highlight>
                  <a:srgbClr val="FFFFFF"/>
                </a:highlight>
                <a:latin typeface="Roboto"/>
                <a:ea typeface="Roboto"/>
                <a:cs typeface="Roboto"/>
                <a:sym typeface="Roboto"/>
              </a:rPr>
              <a:t>Gemini: Google's Answer to OpenAI</a:t>
            </a:r>
            <a:endParaRPr b="0" i="0" u="none" cap="none" strike="noStrike">
              <a:solidFill>
                <a:srgbClr val="000000"/>
              </a:solidFill>
              <a:latin typeface="Roboto"/>
              <a:ea typeface="Roboto"/>
              <a:cs typeface="Roboto"/>
              <a:sym typeface="Roboto"/>
            </a:endParaRPr>
          </a:p>
        </p:txBody>
      </p:sp>
      <p:sp>
        <p:nvSpPr>
          <p:cNvPr id="1113" name="Google Shape;1113;p59"/>
          <p:cNvSpPr txBox="1"/>
          <p:nvPr/>
        </p:nvSpPr>
        <p:spPr>
          <a:xfrm>
            <a:off x="462750" y="4346800"/>
            <a:ext cx="81675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Gemini (</a:t>
            </a:r>
            <a:r>
              <a:rPr lang="en-GB" u="sng">
                <a:solidFill>
                  <a:schemeClr val="hlink"/>
                </a:solidFill>
                <a:hlinkClick r:id="rId4"/>
              </a:rPr>
              <a:t>paper</a:t>
            </a:r>
            <a:r>
              <a:rPr lang="en-GB"/>
              <a:t>) is another </a:t>
            </a:r>
            <a:r>
              <a:rPr b="1" lang="en-GB"/>
              <a:t>multimodal large language model</a:t>
            </a:r>
            <a:r>
              <a:rPr lang="en-GB"/>
              <a:t> (image, audio, video, and text)</a:t>
            </a:r>
            <a:endParaRPr/>
          </a:p>
        </p:txBody>
      </p:sp>
      <p:sp>
        <p:nvSpPr>
          <p:cNvPr id="1114" name="Google Shape;1114;p59"/>
          <p:cNvSpPr txBox="1"/>
          <p:nvPr/>
        </p:nvSpPr>
        <p:spPr>
          <a:xfrm>
            <a:off x="5119200" y="794875"/>
            <a:ext cx="3854700" cy="5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latin typeface="Roboto"/>
                <a:ea typeface="Roboto"/>
                <a:cs typeface="Roboto"/>
                <a:sym typeface="Roboto"/>
              </a:rPr>
              <a:t>Model</a:t>
            </a:r>
            <a:r>
              <a:rPr lang="en-GB" sz="1300">
                <a:latin typeface="Roboto"/>
                <a:ea typeface="Roboto"/>
                <a:cs typeface="Roboto"/>
                <a:sym typeface="Roboto"/>
              </a:rPr>
              <a:t>: Autoregressive Transformer</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rPr b="1" lang="en-GB" sz="1300">
                <a:latin typeface="Roboto"/>
                <a:ea typeface="Roboto"/>
                <a:cs typeface="Roboto"/>
                <a:sym typeface="Roboto"/>
              </a:rPr>
              <a:t>Data</a:t>
            </a:r>
            <a:r>
              <a:rPr lang="en-GB" sz="1300">
                <a:latin typeface="Roboto"/>
                <a:ea typeface="Roboto"/>
                <a:cs typeface="Roboto"/>
                <a:sym typeface="Roboto"/>
              </a:rPr>
              <a:t>: </a:t>
            </a:r>
            <a:r>
              <a:rPr i="1" lang="en-GB" sz="1300">
                <a:latin typeface="Roboto"/>
                <a:ea typeface="Roboto"/>
                <a:cs typeface="Roboto"/>
                <a:sym typeface="Roboto"/>
              </a:rPr>
              <a:t>web documents</a:t>
            </a:r>
            <a:r>
              <a:rPr lang="en-GB" sz="1300">
                <a:latin typeface="Roboto"/>
                <a:ea typeface="Roboto"/>
                <a:cs typeface="Roboto"/>
                <a:sym typeface="Roboto"/>
              </a:rPr>
              <a:t>, </a:t>
            </a:r>
            <a:r>
              <a:rPr i="1" lang="en-GB" sz="1300">
                <a:latin typeface="Roboto"/>
                <a:ea typeface="Roboto"/>
                <a:cs typeface="Roboto"/>
                <a:sym typeface="Roboto"/>
              </a:rPr>
              <a:t>books</a:t>
            </a:r>
            <a:r>
              <a:rPr lang="en-GB" sz="1300">
                <a:latin typeface="Roboto"/>
                <a:ea typeface="Roboto"/>
                <a:cs typeface="Roboto"/>
                <a:sym typeface="Roboto"/>
              </a:rPr>
              <a:t>, and</a:t>
            </a:r>
            <a:r>
              <a:rPr i="1" lang="en-GB" sz="1300">
                <a:latin typeface="Roboto"/>
                <a:ea typeface="Roboto"/>
                <a:cs typeface="Roboto"/>
                <a:sym typeface="Roboto"/>
              </a:rPr>
              <a:t> code</a:t>
            </a:r>
            <a:r>
              <a:rPr lang="en-GB" sz="1300">
                <a:latin typeface="Roboto"/>
                <a:ea typeface="Roboto"/>
                <a:cs typeface="Roboto"/>
                <a:sym typeface="Roboto"/>
              </a:rPr>
              <a:t>, and includes </a:t>
            </a:r>
            <a:r>
              <a:rPr i="1" lang="en-GB" sz="1300">
                <a:latin typeface="Roboto"/>
                <a:ea typeface="Roboto"/>
                <a:cs typeface="Roboto"/>
                <a:sym typeface="Roboto"/>
              </a:rPr>
              <a:t>imag</a:t>
            </a:r>
            <a:r>
              <a:rPr lang="en-GB" sz="1300">
                <a:latin typeface="Roboto"/>
                <a:ea typeface="Roboto"/>
                <a:cs typeface="Roboto"/>
                <a:sym typeface="Roboto"/>
              </a:rPr>
              <a:t>e, </a:t>
            </a:r>
            <a:r>
              <a:rPr i="1" lang="en-GB" sz="1300">
                <a:latin typeface="Roboto"/>
                <a:ea typeface="Roboto"/>
                <a:cs typeface="Roboto"/>
                <a:sym typeface="Roboto"/>
              </a:rPr>
              <a:t>audio</a:t>
            </a:r>
            <a:r>
              <a:rPr lang="en-GB" sz="1300">
                <a:latin typeface="Roboto"/>
                <a:ea typeface="Roboto"/>
                <a:cs typeface="Roboto"/>
                <a:sym typeface="Roboto"/>
              </a:rPr>
              <a:t>, and</a:t>
            </a:r>
            <a:r>
              <a:rPr i="1" lang="en-GB" sz="1300">
                <a:latin typeface="Roboto"/>
                <a:ea typeface="Roboto"/>
                <a:cs typeface="Roboto"/>
                <a:sym typeface="Roboto"/>
              </a:rPr>
              <a:t> video</a:t>
            </a:r>
            <a:r>
              <a:rPr lang="en-GB" sz="1300">
                <a:latin typeface="Roboto"/>
                <a:ea typeface="Roboto"/>
                <a:cs typeface="Roboto"/>
                <a:sym typeface="Roboto"/>
              </a:rPr>
              <a:t> data.</a:t>
            </a:r>
            <a:endParaRPr sz="1300">
              <a:latin typeface="Roboto"/>
              <a:ea typeface="Roboto"/>
              <a:cs typeface="Roboto"/>
              <a:sym typeface="Roboto"/>
            </a:endParaRPr>
          </a:p>
        </p:txBody>
      </p:sp>
      <p:sp>
        <p:nvSpPr>
          <p:cNvPr id="1115" name="Google Shape;1115;p59"/>
          <p:cNvSpPr/>
          <p:nvPr/>
        </p:nvSpPr>
        <p:spPr>
          <a:xfrm>
            <a:off x="5033475" y="794625"/>
            <a:ext cx="3752700" cy="1070700"/>
          </a:xfrm>
          <a:prstGeom prst="rect">
            <a:avLst/>
          </a:prstGeom>
          <a:solidFill>
            <a:srgbClr val="84FBF9">
              <a:alpha val="264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16" name="Google Shape;1116;p59"/>
          <p:cNvSpPr txBox="1"/>
          <p:nvPr/>
        </p:nvSpPr>
        <p:spPr>
          <a:xfrm>
            <a:off x="462750" y="4804000"/>
            <a:ext cx="81675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The model has three sizes: </a:t>
            </a:r>
            <a:r>
              <a:rPr i="1" lang="en-GB"/>
              <a:t>ultra</a:t>
            </a:r>
            <a:r>
              <a:rPr lang="en-GB"/>
              <a:t>, </a:t>
            </a:r>
            <a:r>
              <a:rPr i="1" lang="en-GB"/>
              <a:t>pro</a:t>
            </a:r>
            <a:r>
              <a:rPr lang="en-GB"/>
              <a:t>, </a:t>
            </a:r>
            <a:r>
              <a:rPr i="1" lang="en-GB"/>
              <a:t>nano</a:t>
            </a:r>
            <a:r>
              <a:rPr lang="en-GB"/>
              <a:t> for different applications.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120" name="Shape 1120"/>
        <p:cNvGrpSpPr/>
        <p:nvPr/>
      </p:nvGrpSpPr>
      <p:grpSpPr>
        <a:xfrm>
          <a:off x="0" y="0"/>
          <a:ext cx="0" cy="0"/>
          <a:chOff x="0" y="0"/>
          <a:chExt cx="0" cy="0"/>
        </a:xfrm>
      </p:grpSpPr>
      <p:sp>
        <p:nvSpPr>
          <p:cNvPr id="1121" name="Google Shape;1121;p6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LLama2</a:t>
            </a:r>
            <a:endParaRPr sz="2600"/>
          </a:p>
        </p:txBody>
      </p:sp>
      <p:sp>
        <p:nvSpPr>
          <p:cNvPr id="1122" name="Google Shape;1122;p6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1123" name="Google Shape;1123;p60"/>
          <p:cNvSpPr txBox="1"/>
          <p:nvPr/>
        </p:nvSpPr>
        <p:spPr>
          <a:xfrm>
            <a:off x="229375" y="942250"/>
            <a:ext cx="3863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lang="en-GB">
                <a:latin typeface="Roboto"/>
                <a:ea typeface="Roboto"/>
                <a:cs typeface="Roboto"/>
                <a:sym typeface="Roboto"/>
              </a:rPr>
              <a:t>Open-source LLMs are also emerging.</a:t>
            </a:r>
            <a:endParaRPr b="0" i="0" sz="1400" u="none" cap="none" strike="noStrike">
              <a:solidFill>
                <a:srgbClr val="000000"/>
              </a:solidFill>
              <a:latin typeface="Roboto"/>
              <a:ea typeface="Roboto"/>
              <a:cs typeface="Roboto"/>
              <a:sym typeface="Roboto"/>
            </a:endParaRPr>
          </a:p>
        </p:txBody>
      </p:sp>
      <p:sp>
        <p:nvSpPr>
          <p:cNvPr id="1124" name="Google Shape;1124;p60"/>
          <p:cNvSpPr txBox="1"/>
          <p:nvPr/>
        </p:nvSpPr>
        <p:spPr>
          <a:xfrm>
            <a:off x="229375" y="1409450"/>
            <a:ext cx="3633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lang="en-GB">
                <a:latin typeface="Roboto"/>
                <a:ea typeface="Roboto"/>
                <a:cs typeface="Roboto"/>
                <a:sym typeface="Roboto"/>
              </a:rPr>
              <a:t>A notable example is Llama2 (</a:t>
            </a:r>
            <a:r>
              <a:rPr lang="en-GB" u="sng">
                <a:solidFill>
                  <a:schemeClr val="hlink"/>
                </a:solidFill>
                <a:latin typeface="Roboto"/>
                <a:ea typeface="Roboto"/>
                <a:cs typeface="Roboto"/>
                <a:sym typeface="Roboto"/>
                <a:hlinkClick r:id="rId3"/>
              </a:rPr>
              <a:t>paper</a:t>
            </a:r>
            <a:r>
              <a:rPr lang="en-GB">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pic>
        <p:nvPicPr>
          <p:cNvPr id="1125" name="Google Shape;1125;p60"/>
          <p:cNvPicPr preferRelativeResize="0"/>
          <p:nvPr/>
        </p:nvPicPr>
        <p:blipFill>
          <a:blip r:embed="rId4">
            <a:alphaModFix/>
          </a:blip>
          <a:stretch>
            <a:fillRect/>
          </a:stretch>
        </p:blipFill>
        <p:spPr>
          <a:xfrm>
            <a:off x="4151725" y="855774"/>
            <a:ext cx="1536390" cy="864200"/>
          </a:xfrm>
          <a:prstGeom prst="rect">
            <a:avLst/>
          </a:prstGeom>
          <a:noFill/>
          <a:ln>
            <a:noFill/>
          </a:ln>
        </p:spPr>
      </p:pic>
      <p:pic>
        <p:nvPicPr>
          <p:cNvPr id="1126" name="Google Shape;1126;p60"/>
          <p:cNvPicPr preferRelativeResize="0"/>
          <p:nvPr/>
        </p:nvPicPr>
        <p:blipFill>
          <a:blip r:embed="rId5">
            <a:alphaModFix/>
          </a:blip>
          <a:stretch>
            <a:fillRect/>
          </a:stretch>
        </p:blipFill>
        <p:spPr>
          <a:xfrm>
            <a:off x="417225" y="1876650"/>
            <a:ext cx="7354526" cy="31868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130" name="Shape 1130"/>
        <p:cNvGrpSpPr/>
        <p:nvPr/>
      </p:nvGrpSpPr>
      <p:grpSpPr>
        <a:xfrm>
          <a:off x="0" y="0"/>
          <a:ext cx="0" cy="0"/>
          <a:chOff x="0" y="0"/>
          <a:chExt cx="0" cy="0"/>
        </a:xfrm>
      </p:grpSpPr>
      <p:sp>
        <p:nvSpPr>
          <p:cNvPr id="1131" name="Google Shape;1131;p6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Other LLMs</a:t>
            </a:r>
            <a:endParaRPr sz="2600"/>
          </a:p>
        </p:txBody>
      </p:sp>
      <p:sp>
        <p:nvSpPr>
          <p:cNvPr id="1132" name="Google Shape;1132;p6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1133" name="Google Shape;1133;p61"/>
          <p:cNvSpPr txBox="1"/>
          <p:nvPr/>
        </p:nvSpPr>
        <p:spPr>
          <a:xfrm>
            <a:off x="382550" y="828800"/>
            <a:ext cx="6842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lang="en-GB">
                <a:solidFill>
                  <a:srgbClr val="0D0D0D"/>
                </a:solidFill>
                <a:highlight>
                  <a:srgbClr val="FFFFFF"/>
                </a:highlight>
                <a:latin typeface="Roboto"/>
                <a:ea typeface="Roboto"/>
                <a:cs typeface="Roboto"/>
                <a:sym typeface="Roboto"/>
              </a:rPr>
              <a:t>We are in a race to </a:t>
            </a:r>
            <a:r>
              <a:rPr b="1" lang="en-GB">
                <a:solidFill>
                  <a:srgbClr val="0D0D0D"/>
                </a:solidFill>
                <a:highlight>
                  <a:srgbClr val="FFFFFF"/>
                </a:highlight>
                <a:latin typeface="Roboto"/>
                <a:ea typeface="Roboto"/>
                <a:cs typeface="Roboto"/>
                <a:sym typeface="Roboto"/>
              </a:rPr>
              <a:t>scale up</a:t>
            </a:r>
            <a:r>
              <a:rPr lang="en-GB">
                <a:solidFill>
                  <a:srgbClr val="0D0D0D"/>
                </a:solidFill>
                <a:highlight>
                  <a:srgbClr val="FFFFFF"/>
                </a:highlight>
                <a:latin typeface="Roboto"/>
                <a:ea typeface="Roboto"/>
                <a:cs typeface="Roboto"/>
                <a:sym typeface="Roboto"/>
              </a:rPr>
              <a:t> language models for LLM supremacy.</a:t>
            </a:r>
            <a:endParaRPr i="0" u="none" cap="none" strike="noStrike">
              <a:solidFill>
                <a:srgbClr val="000000"/>
              </a:solidFill>
              <a:latin typeface="Roboto"/>
              <a:ea typeface="Roboto"/>
              <a:cs typeface="Roboto"/>
              <a:sym typeface="Roboto"/>
            </a:endParaRPr>
          </a:p>
        </p:txBody>
      </p:sp>
      <p:sp>
        <p:nvSpPr>
          <p:cNvPr id="1134" name="Google Shape;1134;p61"/>
          <p:cNvSpPr txBox="1"/>
          <p:nvPr/>
        </p:nvSpPr>
        <p:spPr>
          <a:xfrm>
            <a:off x="382550" y="1229000"/>
            <a:ext cx="48111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0000"/>
              </a:buClr>
              <a:buSzPts val="1600"/>
              <a:buFont typeface="Roboto"/>
              <a:buChar char="●"/>
            </a:pPr>
            <a:r>
              <a:rPr lang="en-GB">
                <a:solidFill>
                  <a:srgbClr val="0D0D0D"/>
                </a:solidFill>
                <a:highlight>
                  <a:srgbClr val="FFFFFF"/>
                </a:highlight>
                <a:latin typeface="Roboto"/>
                <a:ea typeface="Roboto"/>
                <a:cs typeface="Roboto"/>
                <a:sym typeface="Roboto"/>
              </a:rPr>
              <a:t>Numerous new models have emerged recently.</a:t>
            </a:r>
            <a:endParaRPr b="0" i="0" sz="1600" u="none" cap="none" strike="noStrike">
              <a:solidFill>
                <a:srgbClr val="000000"/>
              </a:solidFill>
              <a:latin typeface="Roboto"/>
              <a:ea typeface="Roboto"/>
              <a:cs typeface="Roboto"/>
              <a:sym typeface="Roboto"/>
            </a:endParaRPr>
          </a:p>
        </p:txBody>
      </p:sp>
      <p:sp>
        <p:nvSpPr>
          <p:cNvPr id="1135" name="Google Shape;1135;p61"/>
          <p:cNvSpPr txBox="1"/>
          <p:nvPr/>
        </p:nvSpPr>
        <p:spPr>
          <a:xfrm>
            <a:off x="719250" y="4388575"/>
            <a:ext cx="547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https://huggingface.co/spaces/lmsys/chatbot-arena-leaderboard</a:t>
            </a:r>
            <a:endParaRPr/>
          </a:p>
        </p:txBody>
      </p:sp>
      <p:pic>
        <p:nvPicPr>
          <p:cNvPr id="1136" name="Google Shape;1136;p61"/>
          <p:cNvPicPr preferRelativeResize="0"/>
          <p:nvPr/>
        </p:nvPicPr>
        <p:blipFill>
          <a:blip r:embed="rId4">
            <a:alphaModFix/>
          </a:blip>
          <a:stretch>
            <a:fillRect/>
          </a:stretch>
        </p:blipFill>
        <p:spPr>
          <a:xfrm>
            <a:off x="772825" y="1844388"/>
            <a:ext cx="2792866" cy="1570987"/>
          </a:xfrm>
          <a:prstGeom prst="rect">
            <a:avLst/>
          </a:prstGeom>
          <a:noFill/>
          <a:ln>
            <a:noFill/>
          </a:ln>
        </p:spPr>
      </p:pic>
      <p:pic>
        <p:nvPicPr>
          <p:cNvPr id="1137" name="Google Shape;1137;p61"/>
          <p:cNvPicPr preferRelativeResize="0"/>
          <p:nvPr/>
        </p:nvPicPr>
        <p:blipFill>
          <a:blip r:embed="rId5">
            <a:alphaModFix/>
          </a:blip>
          <a:stretch>
            <a:fillRect/>
          </a:stretch>
        </p:blipFill>
        <p:spPr>
          <a:xfrm>
            <a:off x="4048324" y="2270049"/>
            <a:ext cx="1955825" cy="719675"/>
          </a:xfrm>
          <a:prstGeom prst="rect">
            <a:avLst/>
          </a:prstGeom>
          <a:noFill/>
          <a:ln>
            <a:noFill/>
          </a:ln>
        </p:spPr>
      </p:pic>
      <p:sp>
        <p:nvSpPr>
          <p:cNvPr id="1138" name="Google Shape;1138;p61"/>
          <p:cNvSpPr txBox="1"/>
          <p:nvPr/>
        </p:nvSpPr>
        <p:spPr>
          <a:xfrm>
            <a:off x="382550" y="3819800"/>
            <a:ext cx="7452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lang="en-GB">
                <a:solidFill>
                  <a:srgbClr val="0D0D0D"/>
                </a:solidFill>
                <a:highlight>
                  <a:srgbClr val="FFFFFF"/>
                </a:highlight>
                <a:latin typeface="Roboto"/>
                <a:ea typeface="Roboto"/>
                <a:cs typeface="Roboto"/>
                <a:sym typeface="Roboto"/>
              </a:rPr>
              <a:t>HuggingFace is conducting benchmark evaluations for large language models (LLMs):</a:t>
            </a:r>
            <a:endParaRPr b="0" i="0" u="none" cap="none" strike="noStrike">
              <a:solidFill>
                <a:srgbClr val="000000"/>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01" name="Shape 101"/>
        <p:cNvGrpSpPr/>
        <p:nvPr/>
      </p:nvGrpSpPr>
      <p:grpSpPr>
        <a:xfrm>
          <a:off x="0" y="0"/>
          <a:ext cx="0" cy="0"/>
          <a:chOff x="0" y="0"/>
          <a:chExt cx="0" cy="0"/>
        </a:xfrm>
      </p:grpSpPr>
      <p:sp>
        <p:nvSpPr>
          <p:cNvPr id="102" name="Google Shape;102;p1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GPT-1</a:t>
            </a:r>
            <a:endParaRPr sz="2600"/>
          </a:p>
        </p:txBody>
      </p:sp>
      <p:sp>
        <p:nvSpPr>
          <p:cNvPr id="103" name="Google Shape;103;p1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104" name="Google Shape;104;p17"/>
          <p:cNvSpPr txBox="1"/>
          <p:nvPr/>
        </p:nvSpPr>
        <p:spPr>
          <a:xfrm>
            <a:off x="375675" y="862825"/>
            <a:ext cx="83286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In the last lecture, we have seen that </a:t>
            </a:r>
            <a:r>
              <a:rPr b="1" i="0" lang="en-GB" sz="1400" u="none" cap="none" strike="noStrike">
                <a:solidFill>
                  <a:srgbClr val="000000"/>
                </a:solidFill>
                <a:latin typeface="Arial"/>
                <a:ea typeface="Arial"/>
                <a:cs typeface="Arial"/>
                <a:sym typeface="Arial"/>
              </a:rPr>
              <a:t>neural language models</a:t>
            </a:r>
            <a:r>
              <a:rPr b="0" i="0" lang="en-GB" sz="1400" u="none" cap="none" strike="noStrike">
                <a:solidFill>
                  <a:srgbClr val="000000"/>
                </a:solidFill>
                <a:latin typeface="Arial"/>
                <a:ea typeface="Arial"/>
                <a:cs typeface="Arial"/>
                <a:sym typeface="Arial"/>
              </a:rPr>
              <a:t> can counteract </a:t>
            </a:r>
            <a:r>
              <a:rPr b="1" i="0" lang="en-GB" sz="1400" u="none" cap="none" strike="noStrike">
                <a:solidFill>
                  <a:srgbClr val="000000"/>
                </a:solidFill>
                <a:latin typeface="Arial"/>
                <a:ea typeface="Arial"/>
                <a:cs typeface="Arial"/>
                <a:sym typeface="Arial"/>
              </a:rPr>
              <a:t>data sparsity</a:t>
            </a:r>
            <a:r>
              <a:rPr b="0" i="0" lang="en-GB" sz="1400" u="none" cap="none" strike="noStrike">
                <a:solidFill>
                  <a:srgbClr val="000000"/>
                </a:solidFill>
                <a:latin typeface="Arial"/>
                <a:ea typeface="Arial"/>
                <a:cs typeface="Arial"/>
                <a:sym typeface="Arial"/>
              </a:rPr>
              <a:t> by introducing </a:t>
            </a:r>
            <a:r>
              <a:rPr b="1" i="0" lang="en-GB" sz="1400" u="none" cap="none" strike="noStrike">
                <a:solidFill>
                  <a:srgbClr val="000000"/>
                </a:solidFill>
                <a:latin typeface="Arial"/>
                <a:ea typeface="Arial"/>
                <a:cs typeface="Arial"/>
                <a:sym typeface="Arial"/>
              </a:rPr>
              <a:t>continuous high-dimensional representations</a:t>
            </a:r>
            <a:r>
              <a:rPr b="0" i="0" lang="en-GB" sz="1400" u="none" cap="none" strike="noStrike">
                <a:solidFill>
                  <a:srgbClr val="000000"/>
                </a:solidFill>
                <a:latin typeface="Arial"/>
                <a:ea typeface="Arial"/>
                <a:cs typeface="Arial"/>
                <a:sym typeface="Arial"/>
              </a:rPr>
              <a:t>.  </a:t>
            </a:r>
            <a:endParaRPr b="1" i="0" sz="1400" u="none" cap="none" strike="noStrike">
              <a:solidFill>
                <a:srgbClr val="000000"/>
              </a:solidFill>
              <a:latin typeface="Arial"/>
              <a:ea typeface="Arial"/>
              <a:cs typeface="Arial"/>
              <a:sym typeface="Arial"/>
            </a:endParaRPr>
          </a:p>
        </p:txBody>
      </p:sp>
      <p:sp>
        <p:nvSpPr>
          <p:cNvPr id="105" name="Google Shape;105;p17"/>
          <p:cNvSpPr txBox="1"/>
          <p:nvPr/>
        </p:nvSpPr>
        <p:spPr>
          <a:xfrm>
            <a:off x="375675" y="1701025"/>
            <a:ext cx="83286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We also have seen the importance of </a:t>
            </a:r>
            <a:r>
              <a:rPr b="1" i="0" lang="en-GB" sz="1400" u="none" cap="none" strike="noStrike">
                <a:solidFill>
                  <a:srgbClr val="000000"/>
                </a:solidFill>
                <a:latin typeface="Arial"/>
                <a:ea typeface="Arial"/>
                <a:cs typeface="Arial"/>
                <a:sym typeface="Arial"/>
              </a:rPr>
              <a:t>scaling up</a:t>
            </a:r>
            <a:r>
              <a:rPr b="0" i="0" lang="en-GB" sz="1400" u="none" cap="none" strike="noStrike">
                <a:solidFill>
                  <a:srgbClr val="000000"/>
                </a:solidFill>
                <a:latin typeface="Arial"/>
                <a:ea typeface="Arial"/>
                <a:cs typeface="Arial"/>
                <a:sym typeface="Arial"/>
              </a:rPr>
              <a:t> language models in terms of model and dataset size to improve the performance. </a:t>
            </a:r>
            <a:endParaRPr b="1" i="0" sz="1400" u="none" cap="none" strike="noStrike">
              <a:solidFill>
                <a:srgbClr val="000000"/>
              </a:solidFill>
              <a:latin typeface="Arial"/>
              <a:ea typeface="Arial"/>
              <a:cs typeface="Arial"/>
              <a:sym typeface="Arial"/>
            </a:endParaRPr>
          </a:p>
        </p:txBody>
      </p:sp>
      <p:sp>
        <p:nvSpPr>
          <p:cNvPr id="106" name="Google Shape;106;p17"/>
          <p:cNvSpPr txBox="1"/>
          <p:nvPr/>
        </p:nvSpPr>
        <p:spPr>
          <a:xfrm>
            <a:off x="375675" y="2463025"/>
            <a:ext cx="8328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Word2vec</a:t>
            </a:r>
            <a:r>
              <a:rPr b="0" i="0" lang="en-GB" sz="1400" u="none" cap="none" strike="noStrike">
                <a:solidFill>
                  <a:srgbClr val="000000"/>
                </a:solidFill>
                <a:latin typeface="Arial"/>
                <a:ea typeface="Arial"/>
                <a:cs typeface="Arial"/>
                <a:sym typeface="Arial"/>
              </a:rPr>
              <a:t> and </a:t>
            </a:r>
            <a:r>
              <a:rPr b="1" i="0" lang="en-GB" sz="1400" u="none" cap="none" strike="noStrike">
                <a:solidFill>
                  <a:srgbClr val="000000"/>
                </a:solidFill>
                <a:latin typeface="Arial"/>
                <a:ea typeface="Arial"/>
                <a:cs typeface="Arial"/>
                <a:sym typeface="Arial"/>
              </a:rPr>
              <a:t>BERT</a:t>
            </a:r>
            <a:r>
              <a:rPr b="0" i="0" lang="en-GB" sz="1400" u="none" cap="none" strike="noStrike">
                <a:solidFill>
                  <a:srgbClr val="000000"/>
                </a:solidFill>
                <a:latin typeface="Arial"/>
                <a:ea typeface="Arial"/>
                <a:cs typeface="Arial"/>
                <a:sym typeface="Arial"/>
              </a:rPr>
              <a:t> are popular language models that successfully took advantage of scale.</a:t>
            </a:r>
            <a:endParaRPr b="1" i="0" sz="1400" u="none" cap="none" strike="noStrike">
              <a:solidFill>
                <a:srgbClr val="000000"/>
              </a:solidFill>
              <a:latin typeface="Arial"/>
              <a:ea typeface="Arial"/>
              <a:cs typeface="Arial"/>
              <a:sym typeface="Arial"/>
            </a:endParaRPr>
          </a:p>
        </p:txBody>
      </p:sp>
      <p:sp>
        <p:nvSpPr>
          <p:cNvPr id="107" name="Google Shape;107;p17"/>
          <p:cNvSpPr txBox="1"/>
          <p:nvPr/>
        </p:nvSpPr>
        <p:spPr>
          <a:xfrm>
            <a:off x="375675" y="3072625"/>
            <a:ext cx="83286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In 2018 (a few months before Google released BERT) there was another attempt by Open AI to scale up Transformer-based Language models: </a:t>
            </a:r>
            <a:endParaRPr b="1" i="0" sz="1400" u="none" cap="none" strike="noStrike">
              <a:solidFill>
                <a:srgbClr val="000000"/>
              </a:solidFill>
              <a:latin typeface="Arial"/>
              <a:ea typeface="Arial"/>
              <a:cs typeface="Arial"/>
              <a:sym typeface="Arial"/>
            </a:endParaRPr>
          </a:p>
        </p:txBody>
      </p:sp>
      <p:sp>
        <p:nvSpPr>
          <p:cNvPr id="108" name="Google Shape;108;p17"/>
          <p:cNvSpPr txBox="1"/>
          <p:nvPr/>
        </p:nvSpPr>
        <p:spPr>
          <a:xfrm>
            <a:off x="1343175" y="3811175"/>
            <a:ext cx="4941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The </a:t>
            </a:r>
            <a:r>
              <a:rPr b="0" i="1" lang="en-GB" sz="1400" u="none" cap="none" strike="noStrike">
                <a:solidFill>
                  <a:srgbClr val="000000"/>
                </a:solidFill>
                <a:latin typeface="Arial"/>
                <a:ea typeface="Arial"/>
                <a:cs typeface="Arial"/>
                <a:sym typeface="Arial"/>
              </a:rPr>
              <a:t>Generative Pre-trained Transformer</a:t>
            </a:r>
            <a:r>
              <a:rPr b="0" i="0" lang="en-GB" sz="1400" u="none" cap="none" strike="noStrike">
                <a:solidFill>
                  <a:srgbClr val="000000"/>
                </a:solidFill>
                <a:latin typeface="Arial"/>
                <a:ea typeface="Arial"/>
                <a:cs typeface="Arial"/>
                <a:sym typeface="Arial"/>
              </a:rPr>
              <a:t> (GPT, see </a:t>
            </a:r>
            <a:r>
              <a:rPr b="0" i="0" lang="en-GB" sz="1400" u="sng" cap="none" strike="noStrike">
                <a:solidFill>
                  <a:schemeClr val="hlink"/>
                </a:solidFill>
                <a:latin typeface="Arial"/>
                <a:ea typeface="Arial"/>
                <a:cs typeface="Arial"/>
                <a:sym typeface="Arial"/>
                <a:hlinkClick r:id="rId3"/>
              </a:rPr>
              <a:t>paper</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142" name="Shape 1142"/>
        <p:cNvGrpSpPr/>
        <p:nvPr/>
      </p:nvGrpSpPr>
      <p:grpSpPr>
        <a:xfrm>
          <a:off x="0" y="0"/>
          <a:ext cx="0" cy="0"/>
          <a:chOff x="0" y="0"/>
          <a:chExt cx="0" cy="0"/>
        </a:xfrm>
      </p:grpSpPr>
      <p:sp>
        <p:nvSpPr>
          <p:cNvPr id="1143" name="Google Shape;1143;p6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LLM Adaptation</a:t>
            </a:r>
            <a:endParaRPr sz="2600"/>
          </a:p>
        </p:txBody>
      </p:sp>
      <p:sp>
        <p:nvSpPr>
          <p:cNvPr id="1144" name="Google Shape;1144;p6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1145" name="Google Shape;1145;p62"/>
          <p:cNvSpPr txBox="1"/>
          <p:nvPr/>
        </p:nvSpPr>
        <p:spPr>
          <a:xfrm>
            <a:off x="261275" y="883375"/>
            <a:ext cx="6827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lang="en-GB">
                <a:solidFill>
                  <a:srgbClr val="0D0D0D"/>
                </a:solidFill>
                <a:highlight>
                  <a:srgbClr val="FFFFFF"/>
                </a:highlight>
                <a:latin typeface="Roboto"/>
                <a:ea typeface="Roboto"/>
                <a:cs typeface="Roboto"/>
                <a:sym typeface="Roboto"/>
              </a:rPr>
              <a:t>We sometimes aim to create </a:t>
            </a:r>
            <a:r>
              <a:rPr b="1" lang="en-GB">
                <a:solidFill>
                  <a:srgbClr val="0D0D0D"/>
                </a:solidFill>
                <a:highlight>
                  <a:srgbClr val="FFFFFF"/>
                </a:highlight>
                <a:latin typeface="Roboto"/>
                <a:ea typeface="Roboto"/>
                <a:cs typeface="Roboto"/>
                <a:sym typeface="Roboto"/>
              </a:rPr>
              <a:t>task-specific LLMs</a:t>
            </a:r>
            <a:r>
              <a:rPr lang="en-GB">
                <a:solidFill>
                  <a:srgbClr val="0D0D0D"/>
                </a:solidFill>
                <a:highlight>
                  <a:srgbClr val="FFFFFF"/>
                </a:highlight>
                <a:latin typeface="Roboto"/>
                <a:ea typeface="Roboto"/>
                <a:cs typeface="Roboto"/>
                <a:sym typeface="Roboto"/>
              </a:rPr>
              <a:t> rather than general ones.</a:t>
            </a:r>
            <a:endParaRPr b="0" i="0" u="none" cap="none" strike="noStrike">
              <a:solidFill>
                <a:srgbClr val="000000"/>
              </a:solidFill>
              <a:latin typeface="Roboto"/>
              <a:ea typeface="Roboto"/>
              <a:cs typeface="Roboto"/>
              <a:sym typeface="Roboto"/>
            </a:endParaRPr>
          </a:p>
        </p:txBody>
      </p:sp>
      <p:sp>
        <p:nvSpPr>
          <p:cNvPr id="1146" name="Google Shape;1146;p62"/>
          <p:cNvSpPr txBox="1"/>
          <p:nvPr/>
        </p:nvSpPr>
        <p:spPr>
          <a:xfrm>
            <a:off x="261275" y="1416775"/>
            <a:ext cx="8663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lang="en-GB">
                <a:solidFill>
                  <a:srgbClr val="0D0D0D"/>
                </a:solidFill>
                <a:highlight>
                  <a:srgbClr val="FFFFFF"/>
                </a:highlight>
                <a:latin typeface="Roboto"/>
                <a:ea typeface="Roboto"/>
                <a:cs typeface="Roboto"/>
                <a:sym typeface="Roboto"/>
              </a:rPr>
              <a:t>For example, we may aim to develop models tailored to </a:t>
            </a:r>
            <a:r>
              <a:rPr b="1" lang="en-GB">
                <a:solidFill>
                  <a:srgbClr val="0D0D0D"/>
                </a:solidFill>
                <a:highlight>
                  <a:srgbClr val="FFFFFF"/>
                </a:highlight>
                <a:latin typeface="Roboto"/>
                <a:ea typeface="Roboto"/>
                <a:cs typeface="Roboto"/>
                <a:sym typeface="Roboto"/>
              </a:rPr>
              <a:t>specific domains</a:t>
            </a:r>
            <a:r>
              <a:rPr lang="en-GB">
                <a:solidFill>
                  <a:srgbClr val="0D0D0D"/>
                </a:solidFill>
                <a:highlight>
                  <a:srgbClr val="FFFFFF"/>
                </a:highlight>
                <a:latin typeface="Roboto"/>
                <a:ea typeface="Roboto"/>
                <a:cs typeface="Roboto"/>
                <a:sym typeface="Roboto"/>
              </a:rPr>
              <a:t> of interest.</a:t>
            </a:r>
            <a:endParaRPr b="0" i="0" u="none" cap="none" strike="noStrike">
              <a:solidFill>
                <a:srgbClr val="000000"/>
              </a:solidFill>
              <a:latin typeface="Roboto"/>
              <a:ea typeface="Roboto"/>
              <a:cs typeface="Roboto"/>
              <a:sym typeface="Roboto"/>
            </a:endParaRPr>
          </a:p>
        </p:txBody>
      </p:sp>
      <p:pic>
        <p:nvPicPr>
          <p:cNvPr id="1147" name="Google Shape;1147;p62"/>
          <p:cNvPicPr preferRelativeResize="0"/>
          <p:nvPr/>
        </p:nvPicPr>
        <p:blipFill>
          <a:blip r:embed="rId3">
            <a:alphaModFix/>
          </a:blip>
          <a:stretch>
            <a:fillRect/>
          </a:stretch>
        </p:blipFill>
        <p:spPr>
          <a:xfrm>
            <a:off x="683800" y="2224875"/>
            <a:ext cx="1456575" cy="1208225"/>
          </a:xfrm>
          <a:prstGeom prst="rect">
            <a:avLst/>
          </a:prstGeom>
          <a:noFill/>
          <a:ln>
            <a:noFill/>
          </a:ln>
        </p:spPr>
      </p:pic>
      <p:pic>
        <p:nvPicPr>
          <p:cNvPr id="1148" name="Google Shape;1148;p62"/>
          <p:cNvPicPr preferRelativeResize="0"/>
          <p:nvPr/>
        </p:nvPicPr>
        <p:blipFill>
          <a:blip r:embed="rId4">
            <a:alphaModFix/>
          </a:blip>
          <a:stretch>
            <a:fillRect/>
          </a:stretch>
        </p:blipFill>
        <p:spPr>
          <a:xfrm>
            <a:off x="2649975" y="2248938"/>
            <a:ext cx="1456575" cy="1160104"/>
          </a:xfrm>
          <a:prstGeom prst="rect">
            <a:avLst/>
          </a:prstGeom>
          <a:noFill/>
          <a:ln>
            <a:noFill/>
          </a:ln>
        </p:spPr>
      </p:pic>
      <p:sp>
        <p:nvSpPr>
          <p:cNvPr id="1149" name="Google Shape;1149;p62"/>
          <p:cNvSpPr txBox="1"/>
          <p:nvPr/>
        </p:nvSpPr>
        <p:spPr>
          <a:xfrm>
            <a:off x="741950" y="3433100"/>
            <a:ext cx="16743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Medical LLM</a:t>
            </a:r>
            <a:endParaRPr sz="1800">
              <a:solidFill>
                <a:schemeClr val="lt2"/>
              </a:solidFill>
              <a:latin typeface="Roboto"/>
              <a:ea typeface="Roboto"/>
              <a:cs typeface="Roboto"/>
              <a:sym typeface="Roboto"/>
            </a:endParaRPr>
          </a:p>
        </p:txBody>
      </p:sp>
      <p:sp>
        <p:nvSpPr>
          <p:cNvPr id="1150" name="Google Shape;1150;p62"/>
          <p:cNvSpPr txBox="1"/>
          <p:nvPr/>
        </p:nvSpPr>
        <p:spPr>
          <a:xfrm>
            <a:off x="2570750" y="3433100"/>
            <a:ext cx="16743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Financial LLM</a:t>
            </a:r>
            <a:endParaRPr sz="1800">
              <a:solidFill>
                <a:schemeClr val="lt2"/>
              </a:solidFill>
              <a:latin typeface="Roboto"/>
              <a:ea typeface="Roboto"/>
              <a:cs typeface="Roboto"/>
              <a:sym typeface="Roboto"/>
            </a:endParaRPr>
          </a:p>
        </p:txBody>
      </p:sp>
      <p:pic>
        <p:nvPicPr>
          <p:cNvPr id="1151" name="Google Shape;1151;p62"/>
          <p:cNvPicPr preferRelativeResize="0"/>
          <p:nvPr/>
        </p:nvPicPr>
        <p:blipFill>
          <a:blip r:embed="rId5">
            <a:alphaModFix/>
          </a:blip>
          <a:stretch>
            <a:fillRect/>
          </a:stretch>
        </p:blipFill>
        <p:spPr>
          <a:xfrm>
            <a:off x="4675425" y="2248950"/>
            <a:ext cx="1674300" cy="1185629"/>
          </a:xfrm>
          <a:prstGeom prst="rect">
            <a:avLst/>
          </a:prstGeom>
          <a:noFill/>
          <a:ln>
            <a:noFill/>
          </a:ln>
        </p:spPr>
      </p:pic>
      <p:sp>
        <p:nvSpPr>
          <p:cNvPr id="1152" name="Google Shape;1152;p62"/>
          <p:cNvSpPr txBox="1"/>
          <p:nvPr/>
        </p:nvSpPr>
        <p:spPr>
          <a:xfrm>
            <a:off x="4780550" y="3433100"/>
            <a:ext cx="16743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Coding LLM</a:t>
            </a:r>
            <a:endParaRPr sz="1800">
              <a:solidFill>
                <a:schemeClr val="lt2"/>
              </a:solidFill>
              <a:latin typeface="Roboto"/>
              <a:ea typeface="Roboto"/>
              <a:cs typeface="Roboto"/>
              <a:sym typeface="Roboto"/>
            </a:endParaRPr>
          </a:p>
        </p:txBody>
      </p:sp>
      <p:sp>
        <p:nvSpPr>
          <p:cNvPr id="1153" name="Google Shape;1153;p62"/>
          <p:cNvSpPr txBox="1"/>
          <p:nvPr/>
        </p:nvSpPr>
        <p:spPr>
          <a:xfrm>
            <a:off x="6918600" y="2492650"/>
            <a:ext cx="6111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a:t>
            </a:r>
            <a:endParaRPr sz="1800">
              <a:solidFill>
                <a:schemeClr val="lt2"/>
              </a:solidFill>
              <a:latin typeface="Roboto"/>
              <a:ea typeface="Roboto"/>
              <a:cs typeface="Roboto"/>
              <a:sym typeface="Roboto"/>
            </a:endParaRPr>
          </a:p>
        </p:txBody>
      </p:sp>
      <p:sp>
        <p:nvSpPr>
          <p:cNvPr id="1154" name="Google Shape;1154;p62"/>
          <p:cNvSpPr txBox="1"/>
          <p:nvPr/>
        </p:nvSpPr>
        <p:spPr>
          <a:xfrm>
            <a:off x="261275" y="4236175"/>
            <a:ext cx="4942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lang="en-GB">
                <a:solidFill>
                  <a:srgbClr val="0D0D0D"/>
                </a:solidFill>
                <a:highlight>
                  <a:srgbClr val="FFFFFF"/>
                </a:highlight>
                <a:latin typeface="Roboto"/>
                <a:ea typeface="Roboto"/>
                <a:cs typeface="Roboto"/>
                <a:sym typeface="Roboto"/>
              </a:rPr>
              <a:t>In these cases, we can use </a:t>
            </a:r>
            <a:r>
              <a:rPr b="1" lang="en-GB">
                <a:solidFill>
                  <a:srgbClr val="0D0D0D"/>
                </a:solidFill>
                <a:highlight>
                  <a:srgbClr val="FFFFFF"/>
                </a:highlight>
                <a:latin typeface="Roboto"/>
                <a:ea typeface="Roboto"/>
                <a:cs typeface="Roboto"/>
                <a:sym typeface="Roboto"/>
              </a:rPr>
              <a:t>model adaptation</a:t>
            </a:r>
            <a:r>
              <a:rPr lang="en-GB">
                <a:solidFill>
                  <a:srgbClr val="0D0D0D"/>
                </a:solidFill>
                <a:highlight>
                  <a:srgbClr val="FFFFFF"/>
                </a:highlight>
                <a:latin typeface="Roboto"/>
                <a:ea typeface="Roboto"/>
                <a:cs typeface="Roboto"/>
                <a:sym typeface="Roboto"/>
              </a:rPr>
              <a:t>.</a:t>
            </a:r>
            <a:endParaRPr b="0" i="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158" name="Shape 1158"/>
        <p:cNvGrpSpPr/>
        <p:nvPr/>
      </p:nvGrpSpPr>
      <p:grpSpPr>
        <a:xfrm>
          <a:off x="0" y="0"/>
          <a:ext cx="0" cy="0"/>
          <a:chOff x="0" y="0"/>
          <a:chExt cx="0" cy="0"/>
        </a:xfrm>
      </p:grpSpPr>
      <p:sp>
        <p:nvSpPr>
          <p:cNvPr id="1159" name="Google Shape;1159;p6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LLM Adaptation</a:t>
            </a:r>
            <a:endParaRPr sz="2600"/>
          </a:p>
        </p:txBody>
      </p:sp>
      <p:sp>
        <p:nvSpPr>
          <p:cNvPr id="1160" name="Google Shape;1160;p6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1161" name="Google Shape;1161;p63"/>
          <p:cNvSpPr txBox="1"/>
          <p:nvPr/>
        </p:nvSpPr>
        <p:spPr>
          <a:xfrm>
            <a:off x="261275" y="883375"/>
            <a:ext cx="8592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lang="en-GB">
                <a:solidFill>
                  <a:srgbClr val="0D0D0D"/>
                </a:solidFill>
                <a:highlight>
                  <a:srgbClr val="FFFFFF"/>
                </a:highlight>
                <a:latin typeface="Roboto"/>
                <a:ea typeface="Roboto"/>
                <a:cs typeface="Roboto"/>
                <a:sym typeface="Roboto"/>
              </a:rPr>
              <a:t>In </a:t>
            </a:r>
            <a:r>
              <a:rPr b="1" lang="en-GB">
                <a:solidFill>
                  <a:srgbClr val="0D0D0D"/>
                </a:solidFill>
                <a:highlight>
                  <a:srgbClr val="FFFFFF"/>
                </a:highlight>
                <a:latin typeface="Roboto"/>
                <a:ea typeface="Roboto"/>
                <a:cs typeface="Roboto"/>
                <a:sym typeface="Roboto"/>
              </a:rPr>
              <a:t>model adaptation</a:t>
            </a:r>
            <a:r>
              <a:rPr lang="en-GB">
                <a:solidFill>
                  <a:srgbClr val="0D0D0D"/>
                </a:solidFill>
                <a:highlight>
                  <a:srgbClr val="FFFFFF"/>
                </a:highlight>
                <a:latin typeface="Roboto"/>
                <a:ea typeface="Roboto"/>
                <a:cs typeface="Roboto"/>
                <a:sym typeface="Roboto"/>
              </a:rPr>
              <a:t>, we start from a pretrained LLM and adapt it with a small task-specific dataset. </a:t>
            </a:r>
            <a:endParaRPr b="0" i="0" u="none" cap="none" strike="noStrike">
              <a:solidFill>
                <a:srgbClr val="000000"/>
              </a:solidFill>
              <a:latin typeface="Roboto"/>
              <a:ea typeface="Roboto"/>
              <a:cs typeface="Roboto"/>
              <a:sym typeface="Roboto"/>
            </a:endParaRPr>
          </a:p>
        </p:txBody>
      </p:sp>
      <p:sp>
        <p:nvSpPr>
          <p:cNvPr id="1162" name="Google Shape;1162;p63"/>
          <p:cNvSpPr/>
          <p:nvPr/>
        </p:nvSpPr>
        <p:spPr>
          <a:xfrm>
            <a:off x="621675" y="1659300"/>
            <a:ext cx="1494000" cy="1824900"/>
          </a:xfrm>
          <a:prstGeom prst="can">
            <a:avLst>
              <a:gd fmla="val 25000" name="adj"/>
            </a:avLst>
          </a:prstGeom>
          <a:solidFill>
            <a:srgbClr val="84FBF9">
              <a:alpha val="264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Large Dataset (General Purpose)</a:t>
            </a:r>
            <a:endParaRPr>
              <a:latin typeface="Roboto"/>
              <a:ea typeface="Roboto"/>
              <a:cs typeface="Roboto"/>
              <a:sym typeface="Roboto"/>
            </a:endParaRPr>
          </a:p>
        </p:txBody>
      </p:sp>
      <p:sp>
        <p:nvSpPr>
          <p:cNvPr id="1163" name="Google Shape;1163;p63"/>
          <p:cNvSpPr/>
          <p:nvPr/>
        </p:nvSpPr>
        <p:spPr>
          <a:xfrm>
            <a:off x="627675" y="3824125"/>
            <a:ext cx="1494000" cy="724800"/>
          </a:xfrm>
          <a:prstGeom prst="can">
            <a:avLst>
              <a:gd fmla="val 25000" name="adj"/>
            </a:avLst>
          </a:prstGeom>
          <a:solidFill>
            <a:srgbClr val="84FB89">
              <a:alpha val="27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Small</a:t>
            </a:r>
            <a:r>
              <a:rPr lang="en-GB">
                <a:latin typeface="Roboto"/>
                <a:ea typeface="Roboto"/>
                <a:cs typeface="Roboto"/>
                <a:sym typeface="Roboto"/>
              </a:rPr>
              <a:t> Dataset (Task-Specific)</a:t>
            </a:r>
            <a:endParaRPr>
              <a:latin typeface="Roboto"/>
              <a:ea typeface="Roboto"/>
              <a:cs typeface="Roboto"/>
              <a:sym typeface="Roboto"/>
            </a:endParaRPr>
          </a:p>
        </p:txBody>
      </p:sp>
      <p:sp>
        <p:nvSpPr>
          <p:cNvPr id="1164" name="Google Shape;1164;p63"/>
          <p:cNvSpPr/>
          <p:nvPr/>
        </p:nvSpPr>
        <p:spPr>
          <a:xfrm>
            <a:off x="2396325" y="2374950"/>
            <a:ext cx="548700" cy="393600"/>
          </a:xfrm>
          <a:prstGeom prst="rightArrow">
            <a:avLst>
              <a:gd fmla="val 50000" name="adj1"/>
              <a:gd fmla="val 50000" name="adj2"/>
            </a:avLst>
          </a:prstGeom>
          <a:solidFill>
            <a:srgbClr val="DB443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65" name="Google Shape;1165;p63"/>
          <p:cNvSpPr/>
          <p:nvPr/>
        </p:nvSpPr>
        <p:spPr>
          <a:xfrm>
            <a:off x="3298675" y="2165750"/>
            <a:ext cx="1323600" cy="782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LLM</a:t>
            </a:r>
            <a:endParaRPr>
              <a:latin typeface="Roboto"/>
              <a:ea typeface="Roboto"/>
              <a:cs typeface="Roboto"/>
              <a:sym typeface="Roboto"/>
            </a:endParaRPr>
          </a:p>
          <a:p>
            <a:pPr indent="0" lvl="0" marL="0" rtl="0" algn="ctr">
              <a:spcBef>
                <a:spcPts val="0"/>
              </a:spcBef>
              <a:spcAft>
                <a:spcPts val="0"/>
              </a:spcAft>
              <a:buNone/>
            </a:pPr>
            <a:r>
              <a:rPr lang="en-GB">
                <a:latin typeface="Roboto"/>
                <a:ea typeface="Roboto"/>
                <a:cs typeface="Roboto"/>
                <a:sym typeface="Roboto"/>
              </a:rPr>
              <a:t>(General Purpose)</a:t>
            </a:r>
            <a:endParaRPr>
              <a:latin typeface="Roboto"/>
              <a:ea typeface="Roboto"/>
              <a:cs typeface="Roboto"/>
              <a:sym typeface="Roboto"/>
            </a:endParaRPr>
          </a:p>
        </p:txBody>
      </p:sp>
      <p:sp>
        <p:nvSpPr>
          <p:cNvPr id="1166" name="Google Shape;1166;p63"/>
          <p:cNvSpPr/>
          <p:nvPr/>
        </p:nvSpPr>
        <p:spPr>
          <a:xfrm>
            <a:off x="2438450" y="3882900"/>
            <a:ext cx="548700" cy="393600"/>
          </a:xfrm>
          <a:prstGeom prst="rightArrow">
            <a:avLst>
              <a:gd fmla="val 50000" name="adj1"/>
              <a:gd fmla="val 50000" name="adj2"/>
            </a:avLst>
          </a:prstGeom>
          <a:solidFill>
            <a:srgbClr val="DB443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67" name="Google Shape;1167;p63"/>
          <p:cNvSpPr/>
          <p:nvPr/>
        </p:nvSpPr>
        <p:spPr>
          <a:xfrm>
            <a:off x="3303925" y="3688650"/>
            <a:ext cx="1494000" cy="7821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Adaptation</a:t>
            </a:r>
            <a:endParaRPr>
              <a:latin typeface="Roboto"/>
              <a:ea typeface="Roboto"/>
              <a:cs typeface="Roboto"/>
              <a:sym typeface="Roboto"/>
            </a:endParaRPr>
          </a:p>
        </p:txBody>
      </p:sp>
      <p:sp>
        <p:nvSpPr>
          <p:cNvPr id="1168" name="Google Shape;1168;p63"/>
          <p:cNvSpPr/>
          <p:nvPr/>
        </p:nvSpPr>
        <p:spPr>
          <a:xfrm>
            <a:off x="3820075" y="3132300"/>
            <a:ext cx="280800" cy="351900"/>
          </a:xfrm>
          <a:prstGeom prst="downArrow">
            <a:avLst>
              <a:gd fmla="val 50000" name="adj1"/>
              <a:gd fmla="val 50000" name="adj2"/>
            </a:avLst>
          </a:prstGeom>
          <a:solidFill>
            <a:srgbClr val="DB443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69" name="Google Shape;1169;p63"/>
          <p:cNvSpPr/>
          <p:nvPr/>
        </p:nvSpPr>
        <p:spPr>
          <a:xfrm>
            <a:off x="5067350" y="3882900"/>
            <a:ext cx="548700" cy="393600"/>
          </a:xfrm>
          <a:prstGeom prst="rightArrow">
            <a:avLst>
              <a:gd fmla="val 50000" name="adj1"/>
              <a:gd fmla="val 50000" name="adj2"/>
            </a:avLst>
          </a:prstGeom>
          <a:solidFill>
            <a:srgbClr val="DB443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70" name="Google Shape;1170;p63"/>
          <p:cNvSpPr/>
          <p:nvPr/>
        </p:nvSpPr>
        <p:spPr>
          <a:xfrm>
            <a:off x="5965675" y="3689750"/>
            <a:ext cx="1423800" cy="7821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LLM</a:t>
            </a:r>
            <a:endParaRPr>
              <a:latin typeface="Roboto"/>
              <a:ea typeface="Roboto"/>
              <a:cs typeface="Roboto"/>
              <a:sym typeface="Roboto"/>
            </a:endParaRPr>
          </a:p>
          <a:p>
            <a:pPr indent="0" lvl="0" marL="0" rtl="0" algn="ctr">
              <a:spcBef>
                <a:spcPts val="0"/>
              </a:spcBef>
              <a:spcAft>
                <a:spcPts val="0"/>
              </a:spcAft>
              <a:buNone/>
            </a:pPr>
            <a:r>
              <a:rPr lang="en-GB">
                <a:latin typeface="Roboto"/>
                <a:ea typeface="Roboto"/>
                <a:cs typeface="Roboto"/>
                <a:sym typeface="Roboto"/>
              </a:rPr>
              <a:t>(Task-Specific)</a:t>
            </a:r>
            <a:endParaRPr>
              <a:latin typeface="Roboto"/>
              <a:ea typeface="Roboto"/>
              <a:cs typeface="Roboto"/>
              <a:sym typeface="Roboto"/>
            </a:endParaRPr>
          </a:p>
        </p:txBody>
      </p:sp>
      <p:pic>
        <p:nvPicPr>
          <p:cNvPr id="1171" name="Google Shape;1171;p63"/>
          <p:cNvPicPr preferRelativeResize="0"/>
          <p:nvPr/>
        </p:nvPicPr>
        <p:blipFill rotWithShape="1">
          <a:blip r:embed="rId3">
            <a:alphaModFix/>
          </a:blip>
          <a:srcRect b="0" l="0" r="0" t="0"/>
          <a:stretch/>
        </p:blipFill>
        <p:spPr>
          <a:xfrm>
            <a:off x="6136400" y="1659298"/>
            <a:ext cx="548700" cy="508460"/>
          </a:xfrm>
          <a:prstGeom prst="rect">
            <a:avLst/>
          </a:prstGeom>
          <a:noFill/>
          <a:ln>
            <a:noFill/>
          </a:ln>
        </p:spPr>
      </p:pic>
      <p:sp>
        <p:nvSpPr>
          <p:cNvPr id="1172" name="Google Shape;1172;p63"/>
          <p:cNvSpPr txBox="1"/>
          <p:nvPr/>
        </p:nvSpPr>
        <p:spPr>
          <a:xfrm>
            <a:off x="5415650" y="2383138"/>
            <a:ext cx="297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Ho</a:t>
            </a:r>
            <a:r>
              <a:rPr b="0" i="1" lang="en-GB" sz="1400" u="none" cap="none" strike="noStrike">
                <a:solidFill>
                  <a:srgbClr val="000000"/>
                </a:solidFill>
                <a:latin typeface="Roboto"/>
                <a:ea typeface="Roboto"/>
                <a:cs typeface="Roboto"/>
                <a:sym typeface="Roboto"/>
              </a:rPr>
              <a:t>w</a:t>
            </a:r>
            <a:r>
              <a:rPr b="0" i="1" lang="en-GB" sz="1400" u="none" cap="none" strike="noStrike">
                <a:solidFill>
                  <a:srgbClr val="000000"/>
                </a:solidFill>
                <a:latin typeface="Roboto"/>
                <a:ea typeface="Roboto"/>
                <a:cs typeface="Roboto"/>
                <a:sym typeface="Roboto"/>
              </a:rPr>
              <a:t> can we </a:t>
            </a:r>
            <a:r>
              <a:rPr i="1" lang="en-GB">
                <a:latin typeface="Roboto"/>
                <a:ea typeface="Roboto"/>
                <a:cs typeface="Roboto"/>
                <a:sym typeface="Roboto"/>
              </a:rPr>
              <a:t>perform adaptation?</a:t>
            </a:r>
            <a:endParaRPr b="0" i="1"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176" name="Shape 1176"/>
        <p:cNvGrpSpPr/>
        <p:nvPr/>
      </p:nvGrpSpPr>
      <p:grpSpPr>
        <a:xfrm>
          <a:off x="0" y="0"/>
          <a:ext cx="0" cy="0"/>
          <a:chOff x="0" y="0"/>
          <a:chExt cx="0" cy="0"/>
        </a:xfrm>
      </p:grpSpPr>
      <p:sp>
        <p:nvSpPr>
          <p:cNvPr id="1177" name="Google Shape;1177;p6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LLM Adaptation</a:t>
            </a:r>
            <a:endParaRPr sz="2600"/>
          </a:p>
        </p:txBody>
      </p:sp>
      <p:sp>
        <p:nvSpPr>
          <p:cNvPr id="1178" name="Google Shape;1178;p6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1179" name="Google Shape;1179;p64"/>
          <p:cNvSpPr txBox="1"/>
          <p:nvPr/>
        </p:nvSpPr>
        <p:spPr>
          <a:xfrm>
            <a:off x="173450" y="883375"/>
            <a:ext cx="73140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0000"/>
              </a:buClr>
              <a:buSzPts val="1600"/>
              <a:buFont typeface="Roboto"/>
              <a:buChar char="●"/>
            </a:pPr>
            <a:r>
              <a:rPr lang="en-GB">
                <a:solidFill>
                  <a:srgbClr val="0D0D0D"/>
                </a:solidFill>
                <a:highlight>
                  <a:srgbClr val="FFFFFF"/>
                </a:highlight>
                <a:latin typeface="Roboto"/>
                <a:ea typeface="Roboto"/>
                <a:cs typeface="Roboto"/>
                <a:sym typeface="Roboto"/>
              </a:rPr>
              <a:t>The simplest approach involves </a:t>
            </a:r>
            <a:r>
              <a:rPr b="1" lang="en-GB">
                <a:solidFill>
                  <a:srgbClr val="0D0D0D"/>
                </a:solidFill>
                <a:highlight>
                  <a:srgbClr val="FFFFFF"/>
                </a:highlight>
                <a:latin typeface="Roboto"/>
                <a:ea typeface="Roboto"/>
                <a:cs typeface="Roboto"/>
                <a:sym typeface="Roboto"/>
              </a:rPr>
              <a:t>fine-tuning</a:t>
            </a:r>
            <a:r>
              <a:rPr lang="en-GB">
                <a:solidFill>
                  <a:srgbClr val="0D0D0D"/>
                </a:solidFill>
                <a:highlight>
                  <a:srgbClr val="FFFFFF"/>
                </a:highlight>
                <a:latin typeface="Roboto"/>
                <a:ea typeface="Roboto"/>
                <a:cs typeface="Roboto"/>
                <a:sym typeface="Roboto"/>
              </a:rPr>
              <a:t> pretrained LLMs with task-specific data.</a:t>
            </a:r>
            <a:endParaRPr b="0" i="0" sz="1600" u="none" cap="none" strike="noStrike">
              <a:solidFill>
                <a:srgbClr val="000000"/>
              </a:solidFill>
              <a:latin typeface="Roboto"/>
              <a:ea typeface="Roboto"/>
              <a:cs typeface="Roboto"/>
              <a:sym typeface="Roboto"/>
            </a:endParaRPr>
          </a:p>
        </p:txBody>
      </p:sp>
      <p:sp>
        <p:nvSpPr>
          <p:cNvPr id="1180" name="Google Shape;1180;p64"/>
          <p:cNvSpPr txBox="1"/>
          <p:nvPr/>
        </p:nvSpPr>
        <p:spPr>
          <a:xfrm>
            <a:off x="173450" y="1366725"/>
            <a:ext cx="30450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0000"/>
              </a:buClr>
              <a:buSzPts val="1600"/>
              <a:buFont typeface="Roboto"/>
              <a:buChar char="●"/>
            </a:pPr>
            <a:r>
              <a:rPr i="1" lang="en-GB">
                <a:solidFill>
                  <a:srgbClr val="0D0D0D"/>
                </a:solidFill>
                <a:highlight>
                  <a:srgbClr val="FFFFFF"/>
                </a:highlight>
                <a:latin typeface="Roboto"/>
                <a:ea typeface="Roboto"/>
                <a:cs typeface="Roboto"/>
                <a:sym typeface="Roboto"/>
              </a:rPr>
              <a:t>How does fine-tuning work?</a:t>
            </a:r>
            <a:endParaRPr b="0" i="1" sz="1600" u="none" cap="none" strike="noStrike">
              <a:solidFill>
                <a:srgbClr val="000000"/>
              </a:solidFill>
              <a:latin typeface="Roboto"/>
              <a:ea typeface="Roboto"/>
              <a:cs typeface="Roboto"/>
              <a:sym typeface="Roboto"/>
            </a:endParaRPr>
          </a:p>
        </p:txBody>
      </p:sp>
      <p:sp>
        <p:nvSpPr>
          <p:cNvPr id="1181" name="Google Shape;1181;p64"/>
          <p:cNvSpPr txBox="1"/>
          <p:nvPr/>
        </p:nvSpPr>
        <p:spPr>
          <a:xfrm>
            <a:off x="492650" y="2221500"/>
            <a:ext cx="690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D0D0D"/>
                </a:solidFill>
                <a:highlight>
                  <a:srgbClr val="FFFFFF"/>
                </a:highlight>
                <a:latin typeface="Roboto"/>
                <a:ea typeface="Roboto"/>
                <a:cs typeface="Roboto"/>
                <a:sym typeface="Roboto"/>
              </a:rPr>
              <a:t>1. Initialize the weights of the new LLM with those of the pretrained LLMs.</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GB">
                <a:solidFill>
                  <a:srgbClr val="0D0D0D"/>
                </a:solidFill>
                <a:highlight>
                  <a:srgbClr val="FFFFFF"/>
                </a:highlight>
                <a:latin typeface="Roboto"/>
                <a:ea typeface="Roboto"/>
                <a:cs typeface="Roboto"/>
                <a:sym typeface="Roboto"/>
              </a:rPr>
              <a:t>2. Train the model for a small number of </a:t>
            </a:r>
            <a:r>
              <a:rPr b="1" lang="en-GB">
                <a:solidFill>
                  <a:srgbClr val="0D0D0D"/>
                </a:solidFill>
                <a:highlight>
                  <a:srgbClr val="FFFFFF"/>
                </a:highlight>
                <a:latin typeface="Roboto"/>
                <a:ea typeface="Roboto"/>
                <a:cs typeface="Roboto"/>
                <a:sym typeface="Roboto"/>
              </a:rPr>
              <a:t>additional epochs</a:t>
            </a:r>
            <a:r>
              <a:rPr lang="en-GB">
                <a:solidFill>
                  <a:srgbClr val="0D0D0D"/>
                </a:solidFill>
                <a:highlight>
                  <a:srgbClr val="FFFFFF"/>
                </a:highlight>
                <a:latin typeface="Roboto"/>
                <a:ea typeface="Roboto"/>
                <a:cs typeface="Roboto"/>
                <a:sym typeface="Roboto"/>
              </a:rPr>
              <a:t> on the task-specific data.</a:t>
            </a:r>
            <a:endParaRPr>
              <a:solidFill>
                <a:srgbClr val="0D0D0D"/>
              </a:solidFill>
              <a:highlight>
                <a:srgbClr val="FFFFFF"/>
              </a:highlight>
              <a:latin typeface="Roboto"/>
              <a:ea typeface="Roboto"/>
              <a:cs typeface="Roboto"/>
              <a:sym typeface="Roboto"/>
            </a:endParaRPr>
          </a:p>
        </p:txBody>
      </p:sp>
      <p:sp>
        <p:nvSpPr>
          <p:cNvPr id="1182" name="Google Shape;1182;p64"/>
          <p:cNvSpPr/>
          <p:nvPr/>
        </p:nvSpPr>
        <p:spPr>
          <a:xfrm>
            <a:off x="402650" y="2185550"/>
            <a:ext cx="7084800" cy="660600"/>
          </a:xfrm>
          <a:prstGeom prst="rect">
            <a:avLst/>
          </a:prstGeom>
          <a:solidFill>
            <a:srgbClr val="84FB89">
              <a:alpha val="27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83" name="Google Shape;1183;p64"/>
          <p:cNvSpPr txBox="1"/>
          <p:nvPr/>
        </p:nvSpPr>
        <p:spPr>
          <a:xfrm>
            <a:off x="352625" y="1797775"/>
            <a:ext cx="1196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GB">
                <a:solidFill>
                  <a:srgbClr val="0D0D0D"/>
                </a:solidFill>
                <a:highlight>
                  <a:srgbClr val="FFFFFF"/>
                </a:highlight>
                <a:latin typeface="Roboto"/>
                <a:ea typeface="Roboto"/>
                <a:cs typeface="Roboto"/>
                <a:sym typeface="Roboto"/>
              </a:rPr>
              <a:t>Pretraining</a:t>
            </a:r>
            <a:endParaRPr b="1" i="0" sz="1600" u="none" cap="none" strike="noStrike">
              <a:solidFill>
                <a:srgbClr val="000000"/>
              </a:solidFill>
              <a:latin typeface="Roboto"/>
              <a:ea typeface="Roboto"/>
              <a:cs typeface="Roboto"/>
              <a:sym typeface="Roboto"/>
            </a:endParaRPr>
          </a:p>
        </p:txBody>
      </p:sp>
      <p:pic>
        <p:nvPicPr>
          <p:cNvPr id="1184" name="Google Shape;1184;p64"/>
          <p:cNvPicPr preferRelativeResize="0"/>
          <p:nvPr/>
        </p:nvPicPr>
        <p:blipFill>
          <a:blip r:embed="rId3">
            <a:alphaModFix/>
          </a:blip>
          <a:stretch>
            <a:fillRect/>
          </a:stretch>
        </p:blipFill>
        <p:spPr>
          <a:xfrm>
            <a:off x="402650" y="2998725"/>
            <a:ext cx="615600" cy="615600"/>
          </a:xfrm>
          <a:prstGeom prst="rect">
            <a:avLst/>
          </a:prstGeom>
          <a:noFill/>
          <a:ln>
            <a:noFill/>
          </a:ln>
        </p:spPr>
      </p:pic>
      <p:sp>
        <p:nvSpPr>
          <p:cNvPr id="1185" name="Google Shape;1185;p64"/>
          <p:cNvSpPr txBox="1"/>
          <p:nvPr/>
        </p:nvSpPr>
        <p:spPr>
          <a:xfrm>
            <a:off x="1250925" y="3090975"/>
            <a:ext cx="55038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D0D0D"/>
                </a:solidFill>
                <a:highlight>
                  <a:srgbClr val="FFFFFF"/>
                </a:highlight>
                <a:latin typeface="Roboto"/>
                <a:ea typeface="Roboto"/>
                <a:cs typeface="Roboto"/>
                <a:sym typeface="Roboto"/>
              </a:rPr>
              <a:t>This </a:t>
            </a:r>
            <a:r>
              <a:rPr lang="en-GB">
                <a:solidFill>
                  <a:srgbClr val="0D0D0D"/>
                </a:solidFill>
                <a:highlight>
                  <a:srgbClr val="FFFFFF"/>
                </a:highlight>
                <a:latin typeface="Roboto"/>
                <a:ea typeface="Roboto"/>
                <a:cs typeface="Roboto"/>
                <a:sym typeface="Roboto"/>
              </a:rPr>
              <a:t>approach</a:t>
            </a:r>
            <a:r>
              <a:rPr lang="en-GB">
                <a:solidFill>
                  <a:srgbClr val="0D0D0D"/>
                </a:solidFill>
                <a:highlight>
                  <a:srgbClr val="FFFFFF"/>
                </a:highlight>
                <a:latin typeface="Roboto"/>
                <a:ea typeface="Roboto"/>
                <a:cs typeface="Roboto"/>
                <a:sym typeface="Roboto"/>
              </a:rPr>
              <a:t> is </a:t>
            </a:r>
            <a:r>
              <a:rPr b="1" lang="en-GB">
                <a:solidFill>
                  <a:srgbClr val="0D0D0D"/>
                </a:solidFill>
                <a:highlight>
                  <a:srgbClr val="FFFFFF"/>
                </a:highlight>
                <a:latin typeface="Roboto"/>
                <a:ea typeface="Roboto"/>
                <a:cs typeface="Roboto"/>
                <a:sym typeface="Roboto"/>
              </a:rPr>
              <a:t>simple</a:t>
            </a:r>
            <a:r>
              <a:rPr lang="en-GB">
                <a:solidFill>
                  <a:srgbClr val="0D0D0D"/>
                </a:solidFill>
                <a:highlight>
                  <a:srgbClr val="FFFFFF"/>
                </a:highlight>
                <a:latin typeface="Roboto"/>
                <a:ea typeface="Roboto"/>
                <a:cs typeface="Roboto"/>
                <a:sym typeface="Roboto"/>
              </a:rPr>
              <a:t> and works pretty well in practice.</a:t>
            </a:r>
            <a:endParaRPr sz="1800">
              <a:solidFill>
                <a:schemeClr val="lt2"/>
              </a:solidFill>
              <a:latin typeface="Roboto"/>
              <a:ea typeface="Roboto"/>
              <a:cs typeface="Roboto"/>
              <a:sym typeface="Roboto"/>
            </a:endParaRPr>
          </a:p>
        </p:txBody>
      </p:sp>
      <p:pic>
        <p:nvPicPr>
          <p:cNvPr id="1186" name="Google Shape;1186;p64"/>
          <p:cNvPicPr preferRelativeResize="0"/>
          <p:nvPr/>
        </p:nvPicPr>
        <p:blipFill>
          <a:blip r:embed="rId4">
            <a:alphaModFix/>
          </a:blip>
          <a:stretch>
            <a:fillRect/>
          </a:stretch>
        </p:blipFill>
        <p:spPr>
          <a:xfrm>
            <a:off x="467115" y="3753040"/>
            <a:ext cx="486675" cy="486675"/>
          </a:xfrm>
          <a:prstGeom prst="rect">
            <a:avLst/>
          </a:prstGeom>
          <a:noFill/>
          <a:ln>
            <a:noFill/>
          </a:ln>
        </p:spPr>
      </p:pic>
      <p:sp>
        <p:nvSpPr>
          <p:cNvPr id="1187" name="Google Shape;1187;p64"/>
          <p:cNvSpPr txBox="1"/>
          <p:nvPr/>
        </p:nvSpPr>
        <p:spPr>
          <a:xfrm>
            <a:off x="1250925" y="3780838"/>
            <a:ext cx="55038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D0D0D"/>
                </a:solidFill>
                <a:highlight>
                  <a:srgbClr val="FFFFFF"/>
                </a:highlight>
                <a:latin typeface="Roboto"/>
                <a:ea typeface="Roboto"/>
                <a:cs typeface="Roboto"/>
                <a:sym typeface="Roboto"/>
              </a:rPr>
              <a:t>There are a </a:t>
            </a:r>
            <a:r>
              <a:rPr b="1" lang="en-GB">
                <a:solidFill>
                  <a:srgbClr val="0D0D0D"/>
                </a:solidFill>
                <a:highlight>
                  <a:srgbClr val="FFFFFF"/>
                </a:highlight>
                <a:latin typeface="Roboto"/>
                <a:ea typeface="Roboto"/>
                <a:cs typeface="Roboto"/>
                <a:sym typeface="Roboto"/>
              </a:rPr>
              <a:t>huge number</a:t>
            </a:r>
            <a:r>
              <a:rPr lang="en-GB">
                <a:solidFill>
                  <a:srgbClr val="0D0D0D"/>
                </a:solidFill>
                <a:highlight>
                  <a:srgbClr val="FFFFFF"/>
                </a:highlight>
                <a:latin typeface="Roboto"/>
                <a:ea typeface="Roboto"/>
                <a:cs typeface="Roboto"/>
                <a:sym typeface="Roboto"/>
              </a:rPr>
              <a:t> of </a:t>
            </a:r>
            <a:r>
              <a:rPr b="1" lang="en-GB">
                <a:solidFill>
                  <a:srgbClr val="0D0D0D"/>
                </a:solidFill>
                <a:highlight>
                  <a:srgbClr val="FFFFFF"/>
                </a:highlight>
                <a:latin typeface="Roboto"/>
                <a:ea typeface="Roboto"/>
                <a:cs typeface="Roboto"/>
                <a:sym typeface="Roboto"/>
              </a:rPr>
              <a:t>parameters</a:t>
            </a:r>
            <a:r>
              <a:rPr lang="en-GB">
                <a:solidFill>
                  <a:srgbClr val="0D0D0D"/>
                </a:solidFill>
                <a:highlight>
                  <a:srgbClr val="FFFFFF"/>
                </a:highlight>
                <a:latin typeface="Roboto"/>
                <a:ea typeface="Roboto"/>
                <a:cs typeface="Roboto"/>
                <a:sym typeface="Roboto"/>
              </a:rPr>
              <a:t> (e.g., billions) to fine-tune.</a:t>
            </a:r>
            <a:endParaRPr sz="1800">
              <a:solidFill>
                <a:schemeClr val="lt2"/>
              </a:solidFill>
              <a:latin typeface="Roboto"/>
              <a:ea typeface="Roboto"/>
              <a:cs typeface="Roboto"/>
              <a:sym typeface="Roboto"/>
            </a:endParaRPr>
          </a:p>
        </p:txBody>
      </p:sp>
      <p:sp>
        <p:nvSpPr>
          <p:cNvPr id="1188" name="Google Shape;1188;p64"/>
          <p:cNvSpPr/>
          <p:nvPr/>
        </p:nvSpPr>
        <p:spPr>
          <a:xfrm rot="5400000">
            <a:off x="1951425" y="4136500"/>
            <a:ext cx="280200" cy="4311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89" name="Google Shape;1189;p64"/>
          <p:cNvSpPr txBox="1"/>
          <p:nvPr/>
        </p:nvSpPr>
        <p:spPr>
          <a:xfrm>
            <a:off x="2397150" y="4136488"/>
            <a:ext cx="55038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0D0D0D"/>
                </a:solidFill>
                <a:highlight>
                  <a:srgbClr val="FFFFFF"/>
                </a:highlight>
                <a:latin typeface="Roboto"/>
                <a:ea typeface="Roboto"/>
                <a:cs typeface="Roboto"/>
                <a:sym typeface="Roboto"/>
              </a:rPr>
              <a:t>This increases the risk of </a:t>
            </a:r>
            <a:r>
              <a:rPr b="1" lang="en-GB" sz="1200">
                <a:solidFill>
                  <a:srgbClr val="0D0D0D"/>
                </a:solidFill>
                <a:highlight>
                  <a:srgbClr val="FFFFFF"/>
                </a:highlight>
                <a:latin typeface="Roboto"/>
                <a:ea typeface="Roboto"/>
                <a:cs typeface="Roboto"/>
                <a:sym typeface="Roboto"/>
              </a:rPr>
              <a:t>overfitting</a:t>
            </a:r>
            <a:r>
              <a:rPr lang="en-GB" sz="1200">
                <a:solidFill>
                  <a:srgbClr val="0D0D0D"/>
                </a:solidFill>
                <a:highlight>
                  <a:srgbClr val="FFFFFF"/>
                </a:highlight>
                <a:latin typeface="Roboto"/>
                <a:ea typeface="Roboto"/>
                <a:cs typeface="Roboto"/>
                <a:sym typeface="Roboto"/>
              </a:rPr>
              <a:t> to the task-specific data.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GB" sz="1200">
                <a:solidFill>
                  <a:srgbClr val="0D0D0D"/>
                </a:solidFill>
                <a:highlight>
                  <a:srgbClr val="FFFFFF"/>
                </a:highlight>
                <a:latin typeface="Roboto"/>
                <a:ea typeface="Roboto"/>
                <a:cs typeface="Roboto"/>
                <a:sym typeface="Roboto"/>
              </a:rPr>
              <a:t>We must employ</a:t>
            </a:r>
            <a:r>
              <a:rPr b="1" lang="en-GB" sz="1200">
                <a:solidFill>
                  <a:srgbClr val="0D0D0D"/>
                </a:solidFill>
                <a:highlight>
                  <a:srgbClr val="FFFFFF"/>
                </a:highlight>
                <a:latin typeface="Roboto"/>
                <a:ea typeface="Roboto"/>
                <a:cs typeface="Roboto"/>
                <a:sym typeface="Roboto"/>
              </a:rPr>
              <a:t> very low learning rates</a:t>
            </a:r>
            <a:r>
              <a:rPr lang="en-GB" sz="1200">
                <a:solidFill>
                  <a:srgbClr val="0D0D0D"/>
                </a:solidFill>
                <a:highlight>
                  <a:srgbClr val="FFFFFF"/>
                </a:highlight>
                <a:latin typeface="Roboto"/>
                <a:ea typeface="Roboto"/>
                <a:cs typeface="Roboto"/>
                <a:sym typeface="Roboto"/>
              </a:rPr>
              <a:t> to prevent </a:t>
            </a:r>
            <a:r>
              <a:rPr b="1" lang="en-GB" sz="1200">
                <a:solidFill>
                  <a:srgbClr val="0D0D0D"/>
                </a:solidFill>
                <a:highlight>
                  <a:srgbClr val="FFFFFF"/>
                </a:highlight>
                <a:latin typeface="Roboto"/>
                <a:ea typeface="Roboto"/>
                <a:cs typeface="Roboto"/>
                <a:sym typeface="Roboto"/>
              </a:rPr>
              <a:t>catastrophic forgetting</a:t>
            </a:r>
            <a:r>
              <a:rPr lang="en-GB" sz="1200">
                <a:solidFill>
                  <a:srgbClr val="0D0D0D"/>
                </a:solidFill>
                <a:highlight>
                  <a:srgbClr val="FFFFFF"/>
                </a:highlight>
                <a:latin typeface="Roboto"/>
                <a:ea typeface="Roboto"/>
                <a:cs typeface="Roboto"/>
                <a:sym typeface="Roboto"/>
              </a:rPr>
              <a:t>.</a:t>
            </a:r>
            <a:endParaRPr sz="1800">
              <a:solidFill>
                <a:schemeClr val="lt2"/>
              </a:solidFill>
              <a:latin typeface="Roboto"/>
              <a:ea typeface="Roboto"/>
              <a:cs typeface="Roboto"/>
              <a:sym typeface="Roboto"/>
            </a:endParaRPr>
          </a:p>
        </p:txBody>
      </p:sp>
      <p:sp>
        <p:nvSpPr>
          <p:cNvPr id="1190" name="Google Shape;1190;p64"/>
          <p:cNvSpPr/>
          <p:nvPr/>
        </p:nvSpPr>
        <p:spPr>
          <a:xfrm rot="5400000">
            <a:off x="1951425" y="4623875"/>
            <a:ext cx="280200" cy="4311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91" name="Google Shape;1191;p64"/>
          <p:cNvSpPr txBox="1"/>
          <p:nvPr/>
        </p:nvSpPr>
        <p:spPr>
          <a:xfrm>
            <a:off x="2397150" y="4699313"/>
            <a:ext cx="55038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0D0D0D"/>
                </a:solidFill>
                <a:highlight>
                  <a:srgbClr val="FFFFFF"/>
                </a:highlight>
                <a:latin typeface="Roboto"/>
                <a:ea typeface="Roboto"/>
                <a:cs typeface="Roboto"/>
                <a:sym typeface="Roboto"/>
              </a:rPr>
              <a:t>Fine-tuning can be</a:t>
            </a:r>
            <a:r>
              <a:rPr b="1" lang="en-GB" sz="1200">
                <a:solidFill>
                  <a:srgbClr val="0D0D0D"/>
                </a:solidFill>
                <a:highlight>
                  <a:srgbClr val="FFFFFF"/>
                </a:highlight>
                <a:latin typeface="Roboto"/>
                <a:ea typeface="Roboto"/>
                <a:cs typeface="Roboto"/>
                <a:sym typeface="Roboto"/>
              </a:rPr>
              <a:t> computationally demanding</a:t>
            </a:r>
            <a:r>
              <a:rPr lang="en-GB" sz="1200">
                <a:solidFill>
                  <a:srgbClr val="0D0D0D"/>
                </a:solidFill>
                <a:highlight>
                  <a:srgbClr val="FFFFFF"/>
                </a:highlight>
                <a:latin typeface="Roboto"/>
                <a:ea typeface="Roboto"/>
                <a:cs typeface="Roboto"/>
                <a:sym typeface="Roboto"/>
              </a:rPr>
              <a:t>.</a:t>
            </a:r>
            <a:endParaRPr sz="1800">
              <a:solidFill>
                <a:schemeClr val="lt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195" name="Shape 1195"/>
        <p:cNvGrpSpPr/>
        <p:nvPr/>
      </p:nvGrpSpPr>
      <p:grpSpPr>
        <a:xfrm>
          <a:off x="0" y="0"/>
          <a:ext cx="0" cy="0"/>
          <a:chOff x="0" y="0"/>
          <a:chExt cx="0" cy="0"/>
        </a:xfrm>
      </p:grpSpPr>
      <p:sp>
        <p:nvSpPr>
          <p:cNvPr id="1196" name="Google Shape;1196;p6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LLM Adaptation</a:t>
            </a:r>
            <a:endParaRPr sz="2600"/>
          </a:p>
        </p:txBody>
      </p:sp>
      <p:sp>
        <p:nvSpPr>
          <p:cNvPr id="1197" name="Google Shape;1197;p6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1198" name="Google Shape;1198;p65"/>
          <p:cNvSpPr txBox="1"/>
          <p:nvPr/>
        </p:nvSpPr>
        <p:spPr>
          <a:xfrm>
            <a:off x="173450" y="883375"/>
            <a:ext cx="7314000" cy="4617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Roboto"/>
              <a:buChar char="●"/>
            </a:pPr>
            <a:r>
              <a:rPr lang="en-GB">
                <a:solidFill>
                  <a:srgbClr val="0D0D0D"/>
                </a:solidFill>
                <a:highlight>
                  <a:srgbClr val="FFFFFF"/>
                </a:highlight>
                <a:latin typeface="Roboto"/>
                <a:ea typeface="Roboto"/>
                <a:cs typeface="Roboto"/>
                <a:sym typeface="Roboto"/>
              </a:rPr>
              <a:t>Another approach involves using </a:t>
            </a:r>
            <a:r>
              <a:rPr b="1" lang="en-GB">
                <a:solidFill>
                  <a:srgbClr val="0D0D0D"/>
                </a:solidFill>
                <a:highlight>
                  <a:srgbClr val="FFFFFF"/>
                </a:highlight>
                <a:latin typeface="Roboto"/>
                <a:ea typeface="Roboto"/>
                <a:cs typeface="Roboto"/>
                <a:sym typeface="Roboto"/>
              </a:rPr>
              <a:t>adapters</a:t>
            </a:r>
            <a:r>
              <a:rPr lang="en-GB">
                <a:solidFill>
                  <a:srgbClr val="0D0D0D"/>
                </a:solidFill>
                <a:highlight>
                  <a:srgbClr val="FFFFFF"/>
                </a:highlight>
                <a:latin typeface="Roboto"/>
                <a:ea typeface="Roboto"/>
                <a:cs typeface="Roboto"/>
                <a:sym typeface="Roboto"/>
              </a:rPr>
              <a:t> (</a:t>
            </a:r>
            <a:r>
              <a:rPr lang="en-GB" u="sng">
                <a:solidFill>
                  <a:schemeClr val="hlink"/>
                </a:solidFill>
                <a:highlight>
                  <a:srgbClr val="FFFFFF"/>
                </a:highlight>
                <a:latin typeface="Roboto"/>
                <a:ea typeface="Roboto"/>
                <a:cs typeface="Roboto"/>
                <a:sym typeface="Roboto"/>
                <a:hlinkClick r:id="rId3"/>
              </a:rPr>
              <a:t>paper</a:t>
            </a:r>
            <a:r>
              <a:rPr lang="en-GB">
                <a:solidFill>
                  <a:srgbClr val="0D0D0D"/>
                </a:solidFill>
                <a:highlight>
                  <a:srgbClr val="FFFFFF"/>
                </a:highlight>
                <a:latin typeface="Roboto"/>
                <a:ea typeface="Roboto"/>
                <a:cs typeface="Roboto"/>
                <a:sym typeface="Roboto"/>
              </a:rPr>
              <a:t>).</a:t>
            </a:r>
            <a:endParaRPr b="0" i="0" sz="1800" u="none" cap="none" strike="noStrike">
              <a:solidFill>
                <a:srgbClr val="000000"/>
              </a:solidFill>
              <a:latin typeface="Roboto"/>
              <a:ea typeface="Roboto"/>
              <a:cs typeface="Roboto"/>
              <a:sym typeface="Roboto"/>
            </a:endParaRPr>
          </a:p>
        </p:txBody>
      </p:sp>
      <p:pic>
        <p:nvPicPr>
          <p:cNvPr id="1199" name="Google Shape;1199;p65"/>
          <p:cNvPicPr preferRelativeResize="0"/>
          <p:nvPr/>
        </p:nvPicPr>
        <p:blipFill>
          <a:blip r:embed="rId4">
            <a:alphaModFix/>
          </a:blip>
          <a:stretch>
            <a:fillRect/>
          </a:stretch>
        </p:blipFill>
        <p:spPr>
          <a:xfrm>
            <a:off x="472625" y="1489325"/>
            <a:ext cx="4707987" cy="3493626"/>
          </a:xfrm>
          <a:prstGeom prst="rect">
            <a:avLst/>
          </a:prstGeom>
          <a:noFill/>
          <a:ln>
            <a:noFill/>
          </a:ln>
        </p:spPr>
      </p:pic>
      <p:sp>
        <p:nvSpPr>
          <p:cNvPr id="1200" name="Google Shape;1200;p65"/>
          <p:cNvSpPr txBox="1"/>
          <p:nvPr/>
        </p:nvSpPr>
        <p:spPr>
          <a:xfrm>
            <a:off x="5373050" y="1158350"/>
            <a:ext cx="36456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D0D0D"/>
              </a:buClr>
              <a:buSzPts val="1400"/>
              <a:buFont typeface="Roboto"/>
              <a:buChar char="●"/>
            </a:pPr>
            <a:r>
              <a:rPr lang="en-GB">
                <a:solidFill>
                  <a:srgbClr val="0D0D0D"/>
                </a:solidFill>
                <a:highlight>
                  <a:srgbClr val="FFFFFF"/>
                </a:highlight>
                <a:latin typeface="Roboto"/>
                <a:ea typeface="Roboto"/>
                <a:cs typeface="Roboto"/>
                <a:sym typeface="Roboto"/>
              </a:rPr>
              <a:t>Adapters are </a:t>
            </a:r>
            <a:r>
              <a:rPr b="1" lang="en-GB">
                <a:solidFill>
                  <a:srgbClr val="0D0D0D"/>
                </a:solidFill>
                <a:highlight>
                  <a:srgbClr val="FFFFFF"/>
                </a:highlight>
                <a:latin typeface="Roboto"/>
                <a:ea typeface="Roboto"/>
                <a:cs typeface="Roboto"/>
                <a:sym typeface="Roboto"/>
              </a:rPr>
              <a:t>small</a:t>
            </a:r>
            <a:r>
              <a:rPr lang="en-GB">
                <a:solidFill>
                  <a:srgbClr val="0D0D0D"/>
                </a:solidFill>
                <a:highlight>
                  <a:srgbClr val="FFFFFF"/>
                </a:highlight>
                <a:latin typeface="Roboto"/>
                <a:ea typeface="Roboto"/>
                <a:cs typeface="Roboto"/>
                <a:sym typeface="Roboto"/>
              </a:rPr>
              <a:t>, </a:t>
            </a:r>
            <a:r>
              <a:rPr b="1" lang="en-GB">
                <a:solidFill>
                  <a:srgbClr val="0D0D0D"/>
                </a:solidFill>
                <a:highlight>
                  <a:srgbClr val="FFFFFF"/>
                </a:highlight>
                <a:latin typeface="Roboto"/>
                <a:ea typeface="Roboto"/>
                <a:cs typeface="Roboto"/>
                <a:sym typeface="Roboto"/>
              </a:rPr>
              <a:t>task-specific modules</a:t>
            </a:r>
            <a:r>
              <a:rPr lang="en-GB">
                <a:solidFill>
                  <a:srgbClr val="0D0D0D"/>
                </a:solidFill>
                <a:highlight>
                  <a:srgbClr val="FFFFFF"/>
                </a:highlight>
                <a:latin typeface="Roboto"/>
                <a:ea typeface="Roboto"/>
                <a:cs typeface="Roboto"/>
                <a:sym typeface="Roboto"/>
              </a:rPr>
              <a:t> that are added to the pre-trained model.</a:t>
            </a:r>
            <a:endParaRPr sz="1600"/>
          </a:p>
        </p:txBody>
      </p:sp>
      <p:sp>
        <p:nvSpPr>
          <p:cNvPr id="1201" name="Google Shape;1201;p65"/>
          <p:cNvSpPr/>
          <p:nvPr/>
        </p:nvSpPr>
        <p:spPr>
          <a:xfrm>
            <a:off x="1120850" y="2225575"/>
            <a:ext cx="920700" cy="346200"/>
          </a:xfrm>
          <a:prstGeom prst="rect">
            <a:avLst/>
          </a:pr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02" name="Google Shape;1202;p65"/>
          <p:cNvSpPr/>
          <p:nvPr/>
        </p:nvSpPr>
        <p:spPr>
          <a:xfrm>
            <a:off x="1120850" y="3628825"/>
            <a:ext cx="920700" cy="346200"/>
          </a:xfrm>
          <a:prstGeom prst="rect">
            <a:avLst/>
          </a:pr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03" name="Google Shape;1203;p65"/>
          <p:cNvSpPr/>
          <p:nvPr/>
        </p:nvSpPr>
        <p:spPr>
          <a:xfrm>
            <a:off x="2964400" y="1609400"/>
            <a:ext cx="2159100" cy="3157800"/>
          </a:xfrm>
          <a:prstGeom prst="rect">
            <a:avLst/>
          </a:pr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04" name="Google Shape;1204;p65"/>
          <p:cNvSpPr txBox="1"/>
          <p:nvPr/>
        </p:nvSpPr>
        <p:spPr>
          <a:xfrm>
            <a:off x="5373050" y="2072750"/>
            <a:ext cx="3645600" cy="861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0D0D0D"/>
              </a:buClr>
              <a:buSzPts val="1600"/>
              <a:buFont typeface="Roboto"/>
              <a:buChar char="●"/>
            </a:pPr>
            <a:r>
              <a:rPr lang="en-GB">
                <a:solidFill>
                  <a:srgbClr val="0D0D0D"/>
                </a:solidFill>
                <a:highlight>
                  <a:srgbClr val="FFFFFF"/>
                </a:highlight>
                <a:latin typeface="Roboto"/>
                <a:ea typeface="Roboto"/>
                <a:cs typeface="Roboto"/>
                <a:sym typeface="Roboto"/>
              </a:rPr>
              <a:t>During adaptation, only the parameters of the </a:t>
            </a:r>
            <a:r>
              <a:rPr b="1" lang="en-GB">
                <a:solidFill>
                  <a:srgbClr val="0D0D0D"/>
                </a:solidFill>
                <a:highlight>
                  <a:srgbClr val="FFFFFF"/>
                </a:highlight>
                <a:latin typeface="Roboto"/>
                <a:ea typeface="Roboto"/>
                <a:cs typeface="Roboto"/>
                <a:sym typeface="Roboto"/>
              </a:rPr>
              <a:t>adapters</a:t>
            </a:r>
            <a:r>
              <a:rPr lang="en-GB">
                <a:solidFill>
                  <a:srgbClr val="0D0D0D"/>
                </a:solidFill>
                <a:highlight>
                  <a:srgbClr val="FFFFFF"/>
                </a:highlight>
                <a:latin typeface="Roboto"/>
                <a:ea typeface="Roboto"/>
                <a:cs typeface="Roboto"/>
                <a:sym typeface="Roboto"/>
              </a:rPr>
              <a:t> are modified.</a:t>
            </a:r>
            <a:endParaRPr sz="1800"/>
          </a:p>
        </p:txBody>
      </p:sp>
      <p:sp>
        <p:nvSpPr>
          <p:cNvPr id="1205" name="Google Shape;1205;p65"/>
          <p:cNvSpPr txBox="1"/>
          <p:nvPr/>
        </p:nvSpPr>
        <p:spPr>
          <a:xfrm>
            <a:off x="5415975" y="3017750"/>
            <a:ext cx="3000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Many </a:t>
            </a:r>
            <a:r>
              <a:rPr b="1" lang="en-GB"/>
              <a:t>variants</a:t>
            </a:r>
            <a:r>
              <a:rPr lang="en-GB"/>
              <a:t> of adapters have been proposed.</a:t>
            </a:r>
            <a:endParaRPr/>
          </a:p>
        </p:txBody>
      </p:sp>
      <p:pic>
        <p:nvPicPr>
          <p:cNvPr id="1206" name="Google Shape;1206;p65"/>
          <p:cNvPicPr preferRelativeResize="0"/>
          <p:nvPr/>
        </p:nvPicPr>
        <p:blipFill>
          <a:blip r:embed="rId5">
            <a:alphaModFix/>
          </a:blip>
          <a:stretch>
            <a:fillRect/>
          </a:stretch>
        </p:blipFill>
        <p:spPr>
          <a:xfrm>
            <a:off x="5415975" y="3716450"/>
            <a:ext cx="615600" cy="615600"/>
          </a:xfrm>
          <a:prstGeom prst="rect">
            <a:avLst/>
          </a:prstGeom>
          <a:noFill/>
          <a:ln>
            <a:noFill/>
          </a:ln>
        </p:spPr>
      </p:pic>
      <p:pic>
        <p:nvPicPr>
          <p:cNvPr id="1207" name="Google Shape;1207;p65"/>
          <p:cNvPicPr preferRelativeResize="0"/>
          <p:nvPr/>
        </p:nvPicPr>
        <p:blipFill>
          <a:blip r:embed="rId6">
            <a:alphaModFix/>
          </a:blip>
          <a:stretch>
            <a:fillRect/>
          </a:stretch>
        </p:blipFill>
        <p:spPr>
          <a:xfrm>
            <a:off x="5480428" y="4415140"/>
            <a:ext cx="486675" cy="486675"/>
          </a:xfrm>
          <a:prstGeom prst="rect">
            <a:avLst/>
          </a:prstGeom>
          <a:noFill/>
          <a:ln>
            <a:noFill/>
          </a:ln>
        </p:spPr>
      </p:pic>
      <p:sp>
        <p:nvSpPr>
          <p:cNvPr id="1208" name="Google Shape;1208;p65"/>
          <p:cNvSpPr txBox="1"/>
          <p:nvPr/>
        </p:nvSpPr>
        <p:spPr>
          <a:xfrm>
            <a:off x="6046350" y="3839600"/>
            <a:ext cx="315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0D0D0D"/>
                </a:solidFill>
                <a:highlight>
                  <a:srgbClr val="FFFFFF"/>
                </a:highlight>
                <a:latin typeface="Roboto"/>
                <a:ea typeface="Roboto"/>
                <a:cs typeface="Roboto"/>
                <a:sym typeface="Roboto"/>
              </a:rPr>
              <a:t>Fewer parameters = less risk of overfitting</a:t>
            </a:r>
            <a:endParaRPr/>
          </a:p>
        </p:txBody>
      </p:sp>
      <p:sp>
        <p:nvSpPr>
          <p:cNvPr id="1209" name="Google Shape;1209;p65"/>
          <p:cNvSpPr txBox="1"/>
          <p:nvPr/>
        </p:nvSpPr>
        <p:spPr>
          <a:xfrm>
            <a:off x="6121350" y="4289038"/>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0D0D0D"/>
                </a:solidFill>
                <a:highlight>
                  <a:srgbClr val="FFFFFF"/>
                </a:highlight>
                <a:latin typeface="Roboto"/>
                <a:ea typeface="Roboto"/>
                <a:cs typeface="Roboto"/>
                <a:sym typeface="Roboto"/>
              </a:rPr>
              <a:t>More computational demand due to the additional layers (annoying at inference time especially).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213" name="Shape 1213"/>
        <p:cNvGrpSpPr/>
        <p:nvPr/>
      </p:nvGrpSpPr>
      <p:grpSpPr>
        <a:xfrm>
          <a:off x="0" y="0"/>
          <a:ext cx="0" cy="0"/>
          <a:chOff x="0" y="0"/>
          <a:chExt cx="0" cy="0"/>
        </a:xfrm>
      </p:grpSpPr>
      <p:sp>
        <p:nvSpPr>
          <p:cNvPr id="1214" name="Google Shape;1214;p6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1800"/>
              <a:buNone/>
            </a:pPr>
            <a:r>
              <a:rPr lang="en-GB" sz="2600"/>
              <a:t>LLM Adaptation</a:t>
            </a:r>
            <a:endParaRPr sz="2600"/>
          </a:p>
        </p:txBody>
      </p:sp>
      <p:sp>
        <p:nvSpPr>
          <p:cNvPr id="1215" name="Google Shape;1215;p6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1216" name="Google Shape;1216;p66"/>
          <p:cNvSpPr txBox="1"/>
          <p:nvPr/>
        </p:nvSpPr>
        <p:spPr>
          <a:xfrm>
            <a:off x="470325" y="940700"/>
            <a:ext cx="7575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A popular alternative to </a:t>
            </a:r>
            <a:r>
              <a:rPr lang="en-GB"/>
              <a:t>adapter</a:t>
            </a:r>
            <a:r>
              <a:rPr lang="en-GB"/>
              <a:t> is </a:t>
            </a:r>
            <a:r>
              <a:rPr b="1" lang="en-GB"/>
              <a:t> Low-Rank Adaptation</a:t>
            </a:r>
            <a:r>
              <a:rPr lang="en-GB"/>
              <a:t> (LoRA, </a:t>
            </a:r>
            <a:r>
              <a:rPr lang="en-GB" u="sng">
                <a:solidFill>
                  <a:schemeClr val="hlink"/>
                </a:solidFill>
                <a:hlinkClick r:id="rId3"/>
              </a:rPr>
              <a:t>paper</a:t>
            </a:r>
            <a:r>
              <a:rPr lang="en-GB"/>
              <a:t>).</a:t>
            </a:r>
            <a:endParaRPr/>
          </a:p>
        </p:txBody>
      </p:sp>
      <p:pic>
        <p:nvPicPr>
          <p:cNvPr id="1217" name="Google Shape;1217;p66"/>
          <p:cNvPicPr preferRelativeResize="0"/>
          <p:nvPr/>
        </p:nvPicPr>
        <p:blipFill>
          <a:blip r:embed="rId4">
            <a:alphaModFix/>
          </a:blip>
          <a:stretch>
            <a:fillRect/>
          </a:stretch>
        </p:blipFill>
        <p:spPr>
          <a:xfrm>
            <a:off x="325650" y="1583375"/>
            <a:ext cx="3512326" cy="3053850"/>
          </a:xfrm>
          <a:prstGeom prst="rect">
            <a:avLst/>
          </a:prstGeom>
          <a:noFill/>
          <a:ln>
            <a:noFill/>
          </a:ln>
        </p:spPr>
      </p:pic>
      <p:sp>
        <p:nvSpPr>
          <p:cNvPr id="1218" name="Google Shape;1218;p66"/>
          <p:cNvSpPr txBox="1"/>
          <p:nvPr/>
        </p:nvSpPr>
        <p:spPr>
          <a:xfrm>
            <a:off x="4573200" y="1635175"/>
            <a:ext cx="4112700" cy="2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219" name="Google Shape;1219;p66"/>
          <p:cNvSpPr txBox="1"/>
          <p:nvPr/>
        </p:nvSpPr>
        <p:spPr>
          <a:xfrm>
            <a:off x="3837975" y="1458538"/>
            <a:ext cx="44538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GB">
                <a:solidFill>
                  <a:srgbClr val="0D0D0D"/>
                </a:solidFill>
                <a:highlight>
                  <a:srgbClr val="FFFFFF"/>
                </a:highlight>
                <a:latin typeface="Roboto"/>
                <a:ea typeface="Roboto"/>
                <a:cs typeface="Roboto"/>
                <a:sym typeface="Roboto"/>
              </a:rPr>
              <a:t>LoRA adapts linear transformations as follows:</a:t>
            </a:r>
            <a:endParaRPr sz="1600"/>
          </a:p>
        </p:txBody>
      </p:sp>
      <p:pic>
        <p:nvPicPr>
          <p:cNvPr id="1220" name="Google Shape;1220;p66"/>
          <p:cNvPicPr preferRelativeResize="0"/>
          <p:nvPr/>
        </p:nvPicPr>
        <p:blipFill>
          <a:blip r:embed="rId5">
            <a:alphaModFix/>
          </a:blip>
          <a:stretch>
            <a:fillRect/>
          </a:stretch>
        </p:blipFill>
        <p:spPr>
          <a:xfrm>
            <a:off x="4038600" y="2034025"/>
            <a:ext cx="1101925" cy="309125"/>
          </a:xfrm>
          <a:prstGeom prst="rect">
            <a:avLst/>
          </a:prstGeom>
          <a:noFill/>
          <a:ln>
            <a:noFill/>
          </a:ln>
        </p:spPr>
      </p:pic>
      <p:sp>
        <p:nvSpPr>
          <p:cNvPr id="1221" name="Google Shape;1221;p66"/>
          <p:cNvSpPr/>
          <p:nvPr/>
        </p:nvSpPr>
        <p:spPr>
          <a:xfrm>
            <a:off x="7253013" y="2730313"/>
            <a:ext cx="250200" cy="1560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22" name="Google Shape;1222;p66"/>
          <p:cNvSpPr txBox="1"/>
          <p:nvPr/>
        </p:nvSpPr>
        <p:spPr>
          <a:xfrm>
            <a:off x="5630275" y="1918638"/>
            <a:ext cx="3327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0D0D0D"/>
                </a:solidFill>
                <a:highlight>
                  <a:srgbClr val="FFFFFF"/>
                </a:highlight>
                <a:latin typeface="Roboto"/>
                <a:ea typeface="Roboto"/>
                <a:cs typeface="Roboto"/>
                <a:sym typeface="Roboto"/>
              </a:rPr>
              <a:t>Standard Linear Transformation (from d-dimensional to k-dimensional space)</a:t>
            </a:r>
            <a:endParaRPr i="1" sz="1600"/>
          </a:p>
        </p:txBody>
      </p:sp>
      <p:pic>
        <p:nvPicPr>
          <p:cNvPr id="1223" name="Google Shape;1223;p66"/>
          <p:cNvPicPr preferRelativeResize="0"/>
          <p:nvPr/>
        </p:nvPicPr>
        <p:blipFill>
          <a:blip r:embed="rId6">
            <a:alphaModFix/>
          </a:blip>
          <a:stretch>
            <a:fillRect/>
          </a:stretch>
        </p:blipFill>
        <p:spPr>
          <a:xfrm>
            <a:off x="4038603" y="2619475"/>
            <a:ext cx="3157469" cy="309125"/>
          </a:xfrm>
          <a:prstGeom prst="rect">
            <a:avLst/>
          </a:prstGeom>
          <a:noFill/>
          <a:ln>
            <a:noFill/>
          </a:ln>
        </p:spPr>
      </p:pic>
      <p:sp>
        <p:nvSpPr>
          <p:cNvPr id="1224" name="Google Shape;1224;p66"/>
          <p:cNvSpPr txBox="1"/>
          <p:nvPr/>
        </p:nvSpPr>
        <p:spPr>
          <a:xfrm>
            <a:off x="7560175" y="2500525"/>
            <a:ext cx="139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a:solidFill>
                  <a:srgbClr val="0D0D0D"/>
                </a:solidFill>
                <a:highlight>
                  <a:srgbClr val="FFFFFF"/>
                </a:highlight>
                <a:latin typeface="Roboto"/>
                <a:ea typeface="Roboto"/>
                <a:cs typeface="Roboto"/>
                <a:sym typeface="Roboto"/>
              </a:rPr>
              <a:t>Adapted</a:t>
            </a:r>
            <a:r>
              <a:rPr i="1" lang="en-GB">
                <a:solidFill>
                  <a:srgbClr val="0D0D0D"/>
                </a:solidFill>
                <a:highlight>
                  <a:srgbClr val="FFFFFF"/>
                </a:highlight>
                <a:latin typeface="Roboto"/>
                <a:ea typeface="Roboto"/>
                <a:cs typeface="Roboto"/>
                <a:sym typeface="Roboto"/>
              </a:rPr>
              <a:t> Linear Transformation</a:t>
            </a:r>
            <a:endParaRPr i="1" sz="1600"/>
          </a:p>
        </p:txBody>
      </p:sp>
      <p:sp>
        <p:nvSpPr>
          <p:cNvPr id="1225" name="Google Shape;1225;p66"/>
          <p:cNvSpPr/>
          <p:nvPr/>
        </p:nvSpPr>
        <p:spPr>
          <a:xfrm>
            <a:off x="5195613" y="2120713"/>
            <a:ext cx="250200" cy="1560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26" name="Google Shape;1226;p66"/>
          <p:cNvSpPr/>
          <p:nvPr/>
        </p:nvSpPr>
        <p:spPr>
          <a:xfrm rot="-5400000">
            <a:off x="2079000" y="892225"/>
            <a:ext cx="120000" cy="1365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27" name="Google Shape;1227;p66"/>
          <p:cNvSpPr txBox="1"/>
          <p:nvPr/>
        </p:nvSpPr>
        <p:spPr>
          <a:xfrm>
            <a:off x="1981350" y="1154875"/>
            <a:ext cx="8406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0D0D0D"/>
                </a:solidFill>
                <a:latin typeface="Roboto"/>
                <a:ea typeface="Roboto"/>
                <a:cs typeface="Roboto"/>
                <a:sym typeface="Roboto"/>
              </a:rPr>
              <a:t>k</a:t>
            </a:r>
            <a:endParaRPr sz="1300">
              <a:solidFill>
                <a:srgbClr val="0D0D0D"/>
              </a:solidFill>
              <a:latin typeface="Roboto"/>
              <a:ea typeface="Roboto"/>
              <a:cs typeface="Roboto"/>
              <a:sym typeface="Roboto"/>
            </a:endParaRPr>
          </a:p>
        </p:txBody>
      </p:sp>
      <p:sp>
        <p:nvSpPr>
          <p:cNvPr id="1228" name="Google Shape;1228;p66"/>
          <p:cNvSpPr txBox="1"/>
          <p:nvPr/>
        </p:nvSpPr>
        <p:spPr>
          <a:xfrm>
            <a:off x="3837975" y="3211150"/>
            <a:ext cx="4758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D0D0D"/>
              </a:buClr>
              <a:buSzPts val="1400"/>
              <a:buFont typeface="Roboto"/>
              <a:buChar char="●"/>
            </a:pPr>
            <a:r>
              <a:rPr b="1" lang="en-GB">
                <a:solidFill>
                  <a:srgbClr val="0D0D0D"/>
                </a:solidFill>
                <a:highlight>
                  <a:srgbClr val="FFFFFF"/>
                </a:highlight>
                <a:latin typeface="Roboto"/>
                <a:ea typeface="Roboto"/>
                <a:cs typeface="Roboto"/>
                <a:sym typeface="Roboto"/>
              </a:rPr>
              <a:t>A</a:t>
            </a:r>
            <a:r>
              <a:rPr lang="en-GB">
                <a:solidFill>
                  <a:srgbClr val="0D0D0D"/>
                </a:solidFill>
                <a:highlight>
                  <a:srgbClr val="FFFFFF"/>
                </a:highlight>
                <a:latin typeface="Roboto"/>
                <a:ea typeface="Roboto"/>
                <a:cs typeface="Roboto"/>
                <a:sym typeface="Roboto"/>
              </a:rPr>
              <a:t> maps the input x into a low-dimensional space </a:t>
            </a:r>
            <a:r>
              <a:rPr b="1" lang="en-GB">
                <a:solidFill>
                  <a:srgbClr val="0D0D0D"/>
                </a:solidFill>
                <a:highlight>
                  <a:srgbClr val="FFFFFF"/>
                </a:highlight>
                <a:latin typeface="Roboto"/>
                <a:ea typeface="Roboto"/>
                <a:cs typeface="Roboto"/>
                <a:sym typeface="Roboto"/>
              </a:rPr>
              <a:t>r</a:t>
            </a:r>
            <a:r>
              <a:rPr lang="en-GB">
                <a:solidFill>
                  <a:srgbClr val="0D0D0D"/>
                </a:solidFill>
                <a:highlight>
                  <a:srgbClr val="FFFFFF"/>
                </a:highlight>
                <a:latin typeface="Roboto"/>
                <a:ea typeface="Roboto"/>
                <a:cs typeface="Roboto"/>
                <a:sym typeface="Roboto"/>
              </a:rPr>
              <a:t>.</a:t>
            </a:r>
            <a:endParaRPr sz="1800"/>
          </a:p>
        </p:txBody>
      </p:sp>
      <p:sp>
        <p:nvSpPr>
          <p:cNvPr id="1229" name="Google Shape;1229;p66"/>
          <p:cNvSpPr txBox="1"/>
          <p:nvPr/>
        </p:nvSpPr>
        <p:spPr>
          <a:xfrm>
            <a:off x="3837975" y="3668350"/>
            <a:ext cx="4978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D0D0D"/>
              </a:buClr>
              <a:buSzPts val="1400"/>
              <a:buFont typeface="Roboto"/>
              <a:buChar char="●"/>
            </a:pPr>
            <a:r>
              <a:rPr b="1" lang="en-GB">
                <a:solidFill>
                  <a:srgbClr val="0D0D0D"/>
                </a:solidFill>
                <a:highlight>
                  <a:srgbClr val="FFFFFF"/>
                </a:highlight>
                <a:latin typeface="Roboto"/>
                <a:ea typeface="Roboto"/>
                <a:cs typeface="Roboto"/>
                <a:sym typeface="Roboto"/>
              </a:rPr>
              <a:t>B</a:t>
            </a:r>
            <a:r>
              <a:rPr lang="en-GB">
                <a:solidFill>
                  <a:srgbClr val="0D0D0D"/>
                </a:solidFill>
                <a:highlight>
                  <a:srgbClr val="FFFFFF"/>
                </a:highlight>
                <a:latin typeface="Roboto"/>
                <a:ea typeface="Roboto"/>
                <a:cs typeface="Roboto"/>
                <a:sym typeface="Roboto"/>
              </a:rPr>
              <a:t> maps the low-dimensional space</a:t>
            </a:r>
            <a:r>
              <a:rPr b="1" lang="en-GB">
                <a:solidFill>
                  <a:srgbClr val="0D0D0D"/>
                </a:solidFill>
                <a:highlight>
                  <a:srgbClr val="FFFFFF"/>
                </a:highlight>
                <a:latin typeface="Roboto"/>
                <a:ea typeface="Roboto"/>
                <a:cs typeface="Roboto"/>
                <a:sym typeface="Roboto"/>
              </a:rPr>
              <a:t> r</a:t>
            </a:r>
            <a:r>
              <a:rPr lang="en-GB">
                <a:solidFill>
                  <a:srgbClr val="0D0D0D"/>
                </a:solidFill>
                <a:highlight>
                  <a:srgbClr val="FFFFFF"/>
                </a:highlight>
                <a:latin typeface="Roboto"/>
                <a:ea typeface="Roboto"/>
                <a:cs typeface="Roboto"/>
                <a:sym typeface="Roboto"/>
              </a:rPr>
              <a:t> into the final k-dimensional one.</a:t>
            </a:r>
            <a:endParaRPr sz="2000"/>
          </a:p>
        </p:txBody>
      </p:sp>
      <p:sp>
        <p:nvSpPr>
          <p:cNvPr id="1230" name="Google Shape;1230;p66"/>
          <p:cNvSpPr txBox="1"/>
          <p:nvPr/>
        </p:nvSpPr>
        <p:spPr>
          <a:xfrm>
            <a:off x="3837975" y="4275750"/>
            <a:ext cx="4978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D0D0D"/>
              </a:buClr>
              <a:buSzPts val="1400"/>
              <a:buFont typeface="Roboto"/>
              <a:buChar char="●"/>
            </a:pPr>
            <a:r>
              <a:rPr lang="en-GB">
                <a:solidFill>
                  <a:srgbClr val="0D0D0D"/>
                </a:solidFill>
                <a:highlight>
                  <a:srgbClr val="FFFFFF"/>
                </a:highlight>
                <a:latin typeface="Roboto"/>
                <a:ea typeface="Roboto"/>
                <a:cs typeface="Roboto"/>
                <a:sym typeface="Roboto"/>
              </a:rPr>
              <a:t>We train </a:t>
            </a:r>
            <a:r>
              <a:rPr b="1" lang="en-GB">
                <a:solidFill>
                  <a:srgbClr val="0D0D0D"/>
                </a:solidFill>
                <a:highlight>
                  <a:srgbClr val="FFFFFF"/>
                </a:highlight>
                <a:latin typeface="Roboto"/>
                <a:ea typeface="Roboto"/>
                <a:cs typeface="Roboto"/>
                <a:sym typeface="Roboto"/>
              </a:rPr>
              <a:t>A</a:t>
            </a:r>
            <a:r>
              <a:rPr lang="en-GB">
                <a:solidFill>
                  <a:srgbClr val="0D0D0D"/>
                </a:solidFill>
                <a:highlight>
                  <a:srgbClr val="FFFFFF"/>
                </a:highlight>
                <a:latin typeface="Roboto"/>
                <a:ea typeface="Roboto"/>
                <a:cs typeface="Roboto"/>
                <a:sym typeface="Roboto"/>
              </a:rPr>
              <a:t> and </a:t>
            </a:r>
            <a:r>
              <a:rPr b="1" lang="en-GB">
                <a:solidFill>
                  <a:srgbClr val="0D0D0D"/>
                </a:solidFill>
                <a:highlight>
                  <a:srgbClr val="FFFFFF"/>
                </a:highlight>
                <a:latin typeface="Roboto"/>
                <a:ea typeface="Roboto"/>
                <a:cs typeface="Roboto"/>
                <a:sym typeface="Roboto"/>
              </a:rPr>
              <a:t>B</a:t>
            </a:r>
            <a:r>
              <a:rPr lang="en-GB">
                <a:solidFill>
                  <a:srgbClr val="0D0D0D"/>
                </a:solidFill>
                <a:highlight>
                  <a:srgbClr val="FFFFFF"/>
                </a:highlight>
                <a:latin typeface="Roboto"/>
                <a:ea typeface="Roboto"/>
                <a:cs typeface="Roboto"/>
                <a:sym typeface="Roboto"/>
              </a:rPr>
              <a:t> only using the adaptation data (</a:t>
            </a:r>
            <a:r>
              <a:rPr b="1" lang="en-GB">
                <a:solidFill>
                  <a:srgbClr val="0D0D0D"/>
                </a:solidFill>
                <a:highlight>
                  <a:srgbClr val="FFFFFF"/>
                </a:highlight>
                <a:latin typeface="Roboto"/>
                <a:ea typeface="Roboto"/>
                <a:cs typeface="Roboto"/>
                <a:sym typeface="Roboto"/>
              </a:rPr>
              <a:t>W</a:t>
            </a:r>
            <a:r>
              <a:rPr lang="en-GB">
                <a:solidFill>
                  <a:srgbClr val="0D0D0D"/>
                </a:solidFill>
                <a:highlight>
                  <a:srgbClr val="FFFFFF"/>
                </a:highlight>
                <a:latin typeface="Roboto"/>
                <a:ea typeface="Roboto"/>
                <a:cs typeface="Roboto"/>
                <a:sym typeface="Roboto"/>
              </a:rPr>
              <a:t> is frozen).</a:t>
            </a:r>
            <a:endParaRPr/>
          </a:p>
        </p:txBody>
      </p:sp>
      <p:sp>
        <p:nvSpPr>
          <p:cNvPr id="1231" name="Google Shape;1231;p66"/>
          <p:cNvSpPr/>
          <p:nvPr/>
        </p:nvSpPr>
        <p:spPr>
          <a:xfrm>
            <a:off x="4002775" y="3186250"/>
            <a:ext cx="4683000" cy="1821300"/>
          </a:xfrm>
          <a:prstGeom prst="rect">
            <a:avLst/>
          </a:prstGeom>
          <a:solidFill>
            <a:srgbClr val="84FBF9">
              <a:alpha val="264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235" name="Shape 1235"/>
        <p:cNvGrpSpPr/>
        <p:nvPr/>
      </p:nvGrpSpPr>
      <p:grpSpPr>
        <a:xfrm>
          <a:off x="0" y="0"/>
          <a:ext cx="0" cy="0"/>
          <a:chOff x="0" y="0"/>
          <a:chExt cx="0" cy="0"/>
        </a:xfrm>
      </p:grpSpPr>
      <p:sp>
        <p:nvSpPr>
          <p:cNvPr id="1236" name="Google Shape;1236;p6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1800"/>
              <a:buNone/>
            </a:pPr>
            <a:r>
              <a:rPr lang="en-GB" sz="2600"/>
              <a:t>LLM Adaptation</a:t>
            </a:r>
            <a:endParaRPr sz="2600"/>
          </a:p>
        </p:txBody>
      </p:sp>
      <p:sp>
        <p:nvSpPr>
          <p:cNvPr id="1237" name="Google Shape;1237;p6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1238" name="Google Shape;1238;p67"/>
          <p:cNvSpPr txBox="1"/>
          <p:nvPr/>
        </p:nvSpPr>
        <p:spPr>
          <a:xfrm>
            <a:off x="461300" y="841450"/>
            <a:ext cx="75753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Roboto"/>
              <a:buChar char="●"/>
            </a:pPr>
            <a:r>
              <a:rPr lang="en-GB" sz="1500">
                <a:solidFill>
                  <a:srgbClr val="0D0D0D"/>
                </a:solidFill>
                <a:highlight>
                  <a:srgbClr val="FFFFFF"/>
                </a:highlight>
                <a:latin typeface="Roboto"/>
                <a:ea typeface="Roboto"/>
                <a:cs typeface="Roboto"/>
                <a:sym typeface="Roboto"/>
              </a:rPr>
              <a:t>Transformers include</a:t>
            </a:r>
            <a:r>
              <a:rPr b="1" lang="en-GB" sz="1500">
                <a:solidFill>
                  <a:srgbClr val="0D0D0D"/>
                </a:solidFill>
                <a:highlight>
                  <a:srgbClr val="FFFFFF"/>
                </a:highlight>
                <a:latin typeface="Roboto"/>
                <a:ea typeface="Roboto"/>
                <a:cs typeface="Roboto"/>
                <a:sym typeface="Roboto"/>
              </a:rPr>
              <a:t> multiple linear transformations</a:t>
            </a:r>
            <a:r>
              <a:rPr lang="en-GB" sz="1500">
                <a:solidFill>
                  <a:srgbClr val="0D0D0D"/>
                </a:solidFill>
                <a:highlight>
                  <a:srgbClr val="FFFFFF"/>
                </a:highlight>
                <a:latin typeface="Roboto"/>
                <a:ea typeface="Roboto"/>
                <a:cs typeface="Roboto"/>
                <a:sym typeface="Roboto"/>
              </a:rPr>
              <a:t> in both the attention model (K, Q, V) and fully connected modules.</a:t>
            </a:r>
            <a:endParaRPr sz="1500">
              <a:latin typeface="Roboto"/>
              <a:ea typeface="Roboto"/>
              <a:cs typeface="Roboto"/>
              <a:sym typeface="Roboto"/>
            </a:endParaRPr>
          </a:p>
        </p:txBody>
      </p:sp>
      <p:pic>
        <p:nvPicPr>
          <p:cNvPr id="1239" name="Google Shape;1239;p67"/>
          <p:cNvPicPr preferRelativeResize="0"/>
          <p:nvPr/>
        </p:nvPicPr>
        <p:blipFill>
          <a:blip r:embed="rId3">
            <a:alphaModFix/>
          </a:blip>
          <a:stretch>
            <a:fillRect/>
          </a:stretch>
        </p:blipFill>
        <p:spPr>
          <a:xfrm>
            <a:off x="325650" y="1583375"/>
            <a:ext cx="3512326" cy="3053850"/>
          </a:xfrm>
          <a:prstGeom prst="rect">
            <a:avLst/>
          </a:prstGeom>
          <a:noFill/>
          <a:ln>
            <a:noFill/>
          </a:ln>
        </p:spPr>
      </p:pic>
      <p:sp>
        <p:nvSpPr>
          <p:cNvPr id="1240" name="Google Shape;1240;p67"/>
          <p:cNvSpPr txBox="1"/>
          <p:nvPr/>
        </p:nvSpPr>
        <p:spPr>
          <a:xfrm>
            <a:off x="4069775" y="1842075"/>
            <a:ext cx="47835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GB">
                <a:solidFill>
                  <a:srgbClr val="0D0D0D"/>
                </a:solidFill>
                <a:highlight>
                  <a:srgbClr val="FFFFFF"/>
                </a:highlight>
                <a:latin typeface="Roboto"/>
                <a:ea typeface="Roboto"/>
                <a:cs typeface="Roboto"/>
                <a:sym typeface="Roboto"/>
              </a:rPr>
              <a:t>LoRA is applied to the linear transformations involved in the</a:t>
            </a:r>
            <a:r>
              <a:rPr b="1" lang="en-GB">
                <a:solidFill>
                  <a:srgbClr val="0D0D0D"/>
                </a:solidFill>
                <a:highlight>
                  <a:srgbClr val="FFFFFF"/>
                </a:highlight>
                <a:latin typeface="Roboto"/>
                <a:ea typeface="Roboto"/>
                <a:cs typeface="Roboto"/>
                <a:sym typeface="Roboto"/>
              </a:rPr>
              <a:t> attention mechanism</a:t>
            </a:r>
            <a:r>
              <a:rPr lang="en-GB">
                <a:solidFill>
                  <a:srgbClr val="0D0D0D"/>
                </a:solidFill>
                <a:highlight>
                  <a:srgbClr val="FFFFFF"/>
                </a:highlight>
                <a:latin typeface="Roboto"/>
                <a:ea typeface="Roboto"/>
                <a:cs typeface="Roboto"/>
                <a:sym typeface="Roboto"/>
              </a:rPr>
              <a:t> only.</a:t>
            </a:r>
            <a:endParaRPr>
              <a:latin typeface="Roboto"/>
              <a:ea typeface="Roboto"/>
              <a:cs typeface="Roboto"/>
              <a:sym typeface="Roboto"/>
            </a:endParaRPr>
          </a:p>
        </p:txBody>
      </p:sp>
      <p:pic>
        <p:nvPicPr>
          <p:cNvPr id="1241" name="Google Shape;1241;p67"/>
          <p:cNvPicPr preferRelativeResize="0"/>
          <p:nvPr/>
        </p:nvPicPr>
        <p:blipFill>
          <a:blip r:embed="rId4">
            <a:alphaModFix/>
          </a:blip>
          <a:stretch>
            <a:fillRect/>
          </a:stretch>
        </p:blipFill>
        <p:spPr>
          <a:xfrm>
            <a:off x="4571338" y="2583200"/>
            <a:ext cx="615600" cy="615600"/>
          </a:xfrm>
          <a:prstGeom prst="rect">
            <a:avLst/>
          </a:prstGeom>
          <a:noFill/>
          <a:ln>
            <a:noFill/>
          </a:ln>
        </p:spPr>
      </p:pic>
      <p:sp>
        <p:nvSpPr>
          <p:cNvPr id="1242" name="Google Shape;1242;p67"/>
          <p:cNvSpPr txBox="1"/>
          <p:nvPr/>
        </p:nvSpPr>
        <p:spPr>
          <a:xfrm>
            <a:off x="5201713" y="2706350"/>
            <a:ext cx="315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0D0D0D"/>
                </a:solidFill>
                <a:highlight>
                  <a:srgbClr val="FFFFFF"/>
                </a:highlight>
                <a:latin typeface="Roboto"/>
                <a:ea typeface="Roboto"/>
                <a:cs typeface="Roboto"/>
                <a:sym typeface="Roboto"/>
              </a:rPr>
              <a:t>Few adaptation parameters.</a:t>
            </a:r>
            <a:endParaRPr/>
          </a:p>
        </p:txBody>
      </p:sp>
      <p:pic>
        <p:nvPicPr>
          <p:cNvPr id="1243" name="Google Shape;1243;p67"/>
          <p:cNvPicPr preferRelativeResize="0"/>
          <p:nvPr/>
        </p:nvPicPr>
        <p:blipFill>
          <a:blip r:embed="rId4">
            <a:alphaModFix/>
          </a:blip>
          <a:stretch>
            <a:fillRect/>
          </a:stretch>
        </p:blipFill>
        <p:spPr>
          <a:xfrm>
            <a:off x="4571338" y="3269000"/>
            <a:ext cx="615600" cy="615600"/>
          </a:xfrm>
          <a:prstGeom prst="rect">
            <a:avLst/>
          </a:prstGeom>
          <a:noFill/>
          <a:ln>
            <a:noFill/>
          </a:ln>
        </p:spPr>
      </p:pic>
      <p:sp>
        <p:nvSpPr>
          <p:cNvPr id="1244" name="Google Shape;1244;p67"/>
          <p:cNvSpPr txBox="1"/>
          <p:nvPr/>
        </p:nvSpPr>
        <p:spPr>
          <a:xfrm>
            <a:off x="5201713" y="3392150"/>
            <a:ext cx="315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0D0D0D"/>
                </a:solidFill>
                <a:highlight>
                  <a:srgbClr val="FFFFFF"/>
                </a:highlight>
                <a:latin typeface="Roboto"/>
                <a:ea typeface="Roboto"/>
                <a:cs typeface="Roboto"/>
                <a:sym typeface="Roboto"/>
              </a:rPr>
              <a:t>No extra computations during inference</a:t>
            </a:r>
            <a:endParaRPr/>
          </a:p>
        </p:txBody>
      </p:sp>
      <p:sp>
        <p:nvSpPr>
          <p:cNvPr id="1245" name="Google Shape;1245;p67"/>
          <p:cNvSpPr txBox="1"/>
          <p:nvPr/>
        </p:nvSpPr>
        <p:spPr>
          <a:xfrm>
            <a:off x="5852750" y="3797750"/>
            <a:ext cx="27918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D0D0D"/>
                </a:solidFill>
                <a:latin typeface="Roboto"/>
                <a:ea typeface="Roboto"/>
                <a:cs typeface="Roboto"/>
                <a:sym typeface="Roboto"/>
              </a:rPr>
              <a:t>We store W = W + AB</a:t>
            </a:r>
            <a:endParaRPr>
              <a:solidFill>
                <a:srgbClr val="0D0D0D"/>
              </a:solidFill>
              <a:latin typeface="Roboto"/>
              <a:ea typeface="Roboto"/>
              <a:cs typeface="Roboto"/>
              <a:sym typeface="Roboto"/>
            </a:endParaRPr>
          </a:p>
        </p:txBody>
      </p:sp>
      <p:sp>
        <p:nvSpPr>
          <p:cNvPr id="1246" name="Google Shape;1246;p67"/>
          <p:cNvSpPr/>
          <p:nvPr/>
        </p:nvSpPr>
        <p:spPr>
          <a:xfrm rot="5400000">
            <a:off x="5497100" y="3722300"/>
            <a:ext cx="280200" cy="4311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247" name="Google Shape;1247;p67"/>
          <p:cNvPicPr preferRelativeResize="0"/>
          <p:nvPr/>
        </p:nvPicPr>
        <p:blipFill>
          <a:blip r:embed="rId4">
            <a:alphaModFix/>
          </a:blip>
          <a:stretch>
            <a:fillRect/>
          </a:stretch>
        </p:blipFill>
        <p:spPr>
          <a:xfrm>
            <a:off x="4571338" y="4031000"/>
            <a:ext cx="615600" cy="615600"/>
          </a:xfrm>
          <a:prstGeom prst="rect">
            <a:avLst/>
          </a:prstGeom>
          <a:noFill/>
          <a:ln>
            <a:noFill/>
          </a:ln>
        </p:spPr>
      </p:pic>
      <p:sp>
        <p:nvSpPr>
          <p:cNvPr id="1248" name="Google Shape;1248;p67"/>
          <p:cNvSpPr txBox="1"/>
          <p:nvPr/>
        </p:nvSpPr>
        <p:spPr>
          <a:xfrm>
            <a:off x="5201726" y="4154150"/>
            <a:ext cx="344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0D0D0D"/>
                </a:solidFill>
                <a:highlight>
                  <a:srgbClr val="FFFFFF"/>
                </a:highlight>
                <a:latin typeface="Roboto"/>
                <a:ea typeface="Roboto"/>
                <a:cs typeface="Roboto"/>
                <a:sym typeface="Roboto"/>
              </a:rPr>
              <a:t>Excellent performance across multiple tasks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252" name="Shape 1252"/>
        <p:cNvGrpSpPr/>
        <p:nvPr/>
      </p:nvGrpSpPr>
      <p:grpSpPr>
        <a:xfrm>
          <a:off x="0" y="0"/>
          <a:ext cx="0" cy="0"/>
          <a:chOff x="0" y="0"/>
          <a:chExt cx="0" cy="0"/>
        </a:xfrm>
      </p:grpSpPr>
      <p:sp>
        <p:nvSpPr>
          <p:cNvPr id="1253" name="Google Shape;1253;p6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Scaling Laws</a:t>
            </a:r>
            <a:endParaRPr sz="2600"/>
          </a:p>
        </p:txBody>
      </p:sp>
      <p:sp>
        <p:nvSpPr>
          <p:cNvPr id="1254" name="Google Shape;1254;p6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1255" name="Google Shape;1255;p68"/>
          <p:cNvPicPr preferRelativeResize="0"/>
          <p:nvPr/>
        </p:nvPicPr>
        <p:blipFill rotWithShape="1">
          <a:blip r:embed="rId3">
            <a:alphaModFix/>
          </a:blip>
          <a:srcRect b="0" l="0" r="0" t="0"/>
          <a:stretch/>
        </p:blipFill>
        <p:spPr>
          <a:xfrm>
            <a:off x="651975" y="1523600"/>
            <a:ext cx="7116876" cy="2959250"/>
          </a:xfrm>
          <a:prstGeom prst="rect">
            <a:avLst/>
          </a:prstGeom>
          <a:noFill/>
          <a:ln>
            <a:noFill/>
          </a:ln>
        </p:spPr>
      </p:pic>
      <p:sp>
        <p:nvSpPr>
          <p:cNvPr id="1256" name="Google Shape;1256;p68"/>
          <p:cNvSpPr txBox="1"/>
          <p:nvPr/>
        </p:nvSpPr>
        <p:spPr>
          <a:xfrm>
            <a:off x="209025" y="731600"/>
            <a:ext cx="86223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Interesting observation (see </a:t>
            </a:r>
            <a:r>
              <a:rPr b="0" i="0" lang="en-GB" sz="1400" u="sng" cap="none" strike="noStrike">
                <a:solidFill>
                  <a:schemeClr val="hlink"/>
                </a:solidFill>
                <a:latin typeface="Arial"/>
                <a:ea typeface="Arial"/>
                <a:cs typeface="Arial"/>
                <a:sym typeface="Arial"/>
                <a:hlinkClick r:id="rId4"/>
              </a:rPr>
              <a:t>paper</a:t>
            </a:r>
            <a:r>
              <a:rPr b="0" i="0" lang="en-GB" sz="1400" u="none" cap="none" strike="noStrike">
                <a:solidFill>
                  <a:srgbClr val="000000"/>
                </a:solidFill>
                <a:latin typeface="Arial"/>
                <a:ea typeface="Arial"/>
                <a:cs typeface="Arial"/>
                <a:sym typeface="Arial"/>
              </a:rPr>
              <a:t>): The performance of neural networks (often) follows power laws w.r.t. </a:t>
            </a:r>
            <a:r>
              <a:rPr b="1" i="0" lang="en-GB" sz="1400" u="none" cap="none" strike="noStrike">
                <a:solidFill>
                  <a:srgbClr val="000000"/>
                </a:solidFill>
                <a:latin typeface="Arial"/>
                <a:ea typeface="Arial"/>
                <a:cs typeface="Arial"/>
                <a:sym typeface="Arial"/>
              </a:rPr>
              <a:t>training data</a:t>
            </a:r>
            <a:r>
              <a:rPr b="0" i="0" lang="en-GB" sz="1400" u="none" cap="none" strike="noStrike">
                <a:solidFill>
                  <a:srgbClr val="000000"/>
                </a:solidFill>
                <a:latin typeface="Arial"/>
                <a:ea typeface="Arial"/>
                <a:cs typeface="Arial"/>
                <a:sym typeface="Arial"/>
              </a:rPr>
              <a:t> size, </a:t>
            </a:r>
            <a:r>
              <a:rPr b="1" i="0" lang="en-GB" sz="1400" u="none" cap="none" strike="noStrike">
                <a:solidFill>
                  <a:srgbClr val="000000"/>
                </a:solidFill>
                <a:latin typeface="Arial"/>
                <a:ea typeface="Arial"/>
                <a:cs typeface="Arial"/>
                <a:sym typeface="Arial"/>
              </a:rPr>
              <a:t>model siz</a:t>
            </a:r>
            <a:r>
              <a:rPr b="1" i="0" lang="en-GB" sz="1400" u="none" cap="none" strike="noStrike">
                <a:solidFill>
                  <a:srgbClr val="000000"/>
                </a:solidFill>
              </a:rPr>
              <a:t>e</a:t>
            </a:r>
            <a:r>
              <a:rPr b="0" i="0" lang="en-GB" sz="1400" u="none" cap="none" strike="noStrike">
                <a:solidFill>
                  <a:srgbClr val="000000"/>
                </a:solidFill>
                <a:latin typeface="Arial"/>
                <a:ea typeface="Arial"/>
                <a:cs typeface="Arial"/>
                <a:sym typeface="Arial"/>
              </a:rPr>
              <a:t>, and </a:t>
            </a:r>
            <a:r>
              <a:rPr b="1" i="0" lang="en-GB" sz="1400" u="none" cap="none" strike="noStrike">
                <a:solidFill>
                  <a:srgbClr val="000000"/>
                </a:solidFill>
                <a:latin typeface="Arial"/>
                <a:ea typeface="Arial"/>
                <a:cs typeface="Arial"/>
                <a:sym typeface="Arial"/>
              </a:rPr>
              <a:t>compute</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1257" name="Google Shape;1257;p68"/>
          <p:cNvPicPr preferRelativeResize="0"/>
          <p:nvPr/>
        </p:nvPicPr>
        <p:blipFill>
          <a:blip r:embed="rId5">
            <a:alphaModFix/>
          </a:blip>
          <a:stretch>
            <a:fillRect/>
          </a:stretch>
        </p:blipFill>
        <p:spPr>
          <a:xfrm>
            <a:off x="712023" y="4659250"/>
            <a:ext cx="548700" cy="486540"/>
          </a:xfrm>
          <a:prstGeom prst="rect">
            <a:avLst/>
          </a:prstGeom>
          <a:noFill/>
          <a:ln>
            <a:noFill/>
          </a:ln>
        </p:spPr>
      </p:pic>
      <p:sp>
        <p:nvSpPr>
          <p:cNvPr id="1258" name="Google Shape;1258;p68"/>
          <p:cNvSpPr txBox="1"/>
          <p:nvPr/>
        </p:nvSpPr>
        <p:spPr>
          <a:xfrm>
            <a:off x="1561125" y="4659250"/>
            <a:ext cx="4272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accent3"/>
                </a:solidFill>
                <a:latin typeface="Roboto"/>
                <a:ea typeface="Roboto"/>
                <a:cs typeface="Roboto"/>
                <a:sym typeface="Roboto"/>
              </a:rPr>
              <a:t>The scale race is continuing….</a:t>
            </a:r>
            <a:endParaRPr sz="1800">
              <a:solidFill>
                <a:schemeClr val="accent3"/>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262" name="Shape 1262"/>
        <p:cNvGrpSpPr/>
        <p:nvPr/>
      </p:nvGrpSpPr>
      <p:grpSpPr>
        <a:xfrm>
          <a:off x="0" y="0"/>
          <a:ext cx="0" cy="0"/>
          <a:chOff x="0" y="0"/>
          <a:chExt cx="0" cy="0"/>
        </a:xfrm>
      </p:grpSpPr>
      <p:sp>
        <p:nvSpPr>
          <p:cNvPr id="1263" name="Google Shape;1263;p6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References</a:t>
            </a:r>
            <a:endParaRPr sz="2600"/>
          </a:p>
        </p:txBody>
      </p:sp>
      <p:sp>
        <p:nvSpPr>
          <p:cNvPr id="1264" name="Google Shape;1264;p6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1265" name="Google Shape;1265;p69"/>
          <p:cNvSpPr txBox="1"/>
          <p:nvPr/>
        </p:nvSpPr>
        <p:spPr>
          <a:xfrm>
            <a:off x="191950" y="866300"/>
            <a:ext cx="8669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[1] </a:t>
            </a:r>
            <a:r>
              <a:rPr b="0" i="0" lang="en-GB" sz="1400" u="sng" cap="none" strike="noStrike">
                <a:solidFill>
                  <a:schemeClr val="hlink"/>
                </a:solidFill>
                <a:latin typeface="Arial"/>
                <a:ea typeface="Arial"/>
                <a:cs typeface="Arial"/>
                <a:sym typeface="Arial"/>
                <a:hlinkClick r:id="rId3"/>
              </a:rPr>
              <a:t>https://www.cs.ubc.ca/~amuham01/LING530/papers/radford2018improving.pdf</a:t>
            </a:r>
            <a:endParaRPr b="0" i="0" sz="1400" u="none" cap="none" strike="noStrike">
              <a:solidFill>
                <a:srgbClr val="000000"/>
              </a:solidFill>
              <a:latin typeface="Arial"/>
              <a:ea typeface="Arial"/>
              <a:cs typeface="Arial"/>
              <a:sym typeface="Arial"/>
            </a:endParaRPr>
          </a:p>
        </p:txBody>
      </p:sp>
      <p:sp>
        <p:nvSpPr>
          <p:cNvPr id="1266" name="Google Shape;1266;p69"/>
          <p:cNvSpPr txBox="1"/>
          <p:nvPr/>
        </p:nvSpPr>
        <p:spPr>
          <a:xfrm>
            <a:off x="191950" y="1806050"/>
            <a:ext cx="6479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[3] </a:t>
            </a:r>
            <a:r>
              <a:rPr b="0" i="0" lang="en-GB" sz="1400" u="sng" cap="none" strike="noStrike">
                <a:solidFill>
                  <a:schemeClr val="hlink"/>
                </a:solidFill>
                <a:latin typeface="Arial"/>
                <a:ea typeface="Arial"/>
                <a:cs typeface="Arial"/>
                <a:sym typeface="Arial"/>
                <a:hlinkClick r:id="rId4"/>
              </a:rPr>
              <a:t>https://arxiv.org/abs/2005.14165</a:t>
            </a:r>
            <a:endParaRPr b="0" i="0" sz="1400" u="none" cap="none" strike="noStrike">
              <a:solidFill>
                <a:srgbClr val="000000"/>
              </a:solidFill>
              <a:latin typeface="Arial"/>
              <a:ea typeface="Arial"/>
              <a:cs typeface="Arial"/>
              <a:sym typeface="Arial"/>
            </a:endParaRPr>
          </a:p>
        </p:txBody>
      </p:sp>
      <p:sp>
        <p:nvSpPr>
          <p:cNvPr id="1267" name="Google Shape;1267;p69"/>
          <p:cNvSpPr txBox="1"/>
          <p:nvPr/>
        </p:nvSpPr>
        <p:spPr>
          <a:xfrm>
            <a:off x="191950" y="2773225"/>
            <a:ext cx="8549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[5] </a:t>
            </a:r>
            <a:r>
              <a:rPr b="0" i="0" lang="en-GB" sz="1400" u="sng" cap="none" strike="noStrike">
                <a:solidFill>
                  <a:schemeClr val="hlink"/>
                </a:solidFill>
                <a:latin typeface="Arial"/>
                <a:ea typeface="Arial"/>
                <a:cs typeface="Arial"/>
                <a:sym typeface="Arial"/>
                <a:hlinkClick r:id="rId5"/>
              </a:rPr>
              <a:t>https://huggingface.co/blog/rlhf</a:t>
            </a:r>
            <a:endParaRPr b="0" i="0" sz="1400" u="none" cap="none" strike="noStrike">
              <a:solidFill>
                <a:srgbClr val="000000"/>
              </a:solidFill>
              <a:latin typeface="Arial"/>
              <a:ea typeface="Arial"/>
              <a:cs typeface="Arial"/>
              <a:sym typeface="Arial"/>
            </a:endParaRPr>
          </a:p>
        </p:txBody>
      </p:sp>
      <p:sp>
        <p:nvSpPr>
          <p:cNvPr id="1268" name="Google Shape;1268;p69"/>
          <p:cNvSpPr txBox="1"/>
          <p:nvPr/>
        </p:nvSpPr>
        <p:spPr>
          <a:xfrm>
            <a:off x="191950" y="2280625"/>
            <a:ext cx="8383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[4] </a:t>
            </a:r>
            <a:r>
              <a:rPr b="0" i="0" lang="en-GB" sz="1400" u="sng" cap="none" strike="noStrike">
                <a:solidFill>
                  <a:schemeClr val="hlink"/>
                </a:solidFill>
                <a:latin typeface="Arial"/>
                <a:ea typeface="Arial"/>
                <a:cs typeface="Arial"/>
                <a:sym typeface="Arial"/>
                <a:hlinkClick r:id="rId6"/>
              </a:rPr>
              <a:t>https://openai.com/blog/chatgpt</a:t>
            </a:r>
            <a:endParaRPr b="0" i="0" sz="1400" u="none" cap="none" strike="noStrike">
              <a:solidFill>
                <a:srgbClr val="000000"/>
              </a:solidFill>
              <a:latin typeface="Arial"/>
              <a:ea typeface="Arial"/>
              <a:cs typeface="Arial"/>
              <a:sym typeface="Arial"/>
            </a:endParaRPr>
          </a:p>
        </p:txBody>
      </p:sp>
      <p:sp>
        <p:nvSpPr>
          <p:cNvPr id="1269" name="Google Shape;1269;p69"/>
          <p:cNvSpPr txBox="1"/>
          <p:nvPr/>
        </p:nvSpPr>
        <p:spPr>
          <a:xfrm>
            <a:off x="191950" y="1325950"/>
            <a:ext cx="706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[2] </a:t>
            </a:r>
            <a:r>
              <a:rPr b="0" i="0" lang="en-GB" sz="1400" u="sng" cap="none" strike="noStrike">
                <a:solidFill>
                  <a:schemeClr val="hlink"/>
                </a:solidFill>
                <a:latin typeface="Arial"/>
                <a:ea typeface="Arial"/>
                <a:cs typeface="Arial"/>
                <a:sym typeface="Arial"/>
                <a:hlinkClick r:id="rId7"/>
              </a:rPr>
              <a:t>https://d4mucfpksywv.cloudfront.net/better-language-models/language-models.pdf</a:t>
            </a:r>
            <a:endParaRPr b="0" i="0" sz="1400" u="none" cap="none" strike="noStrike">
              <a:solidFill>
                <a:srgbClr val="000000"/>
              </a:solidFill>
              <a:latin typeface="Arial"/>
              <a:ea typeface="Arial"/>
              <a:cs typeface="Arial"/>
              <a:sym typeface="Arial"/>
            </a:endParaRPr>
          </a:p>
        </p:txBody>
      </p:sp>
      <p:sp>
        <p:nvSpPr>
          <p:cNvPr id="1270" name="Google Shape;1270;p69"/>
          <p:cNvSpPr txBox="1"/>
          <p:nvPr/>
        </p:nvSpPr>
        <p:spPr>
          <a:xfrm>
            <a:off x="191950" y="3265825"/>
            <a:ext cx="476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[6] </a:t>
            </a:r>
            <a:r>
              <a:rPr b="0" i="0" lang="en-GB" sz="1400" u="sng" cap="none" strike="noStrike">
                <a:solidFill>
                  <a:schemeClr val="hlink"/>
                </a:solidFill>
                <a:latin typeface="Arial"/>
                <a:ea typeface="Arial"/>
                <a:cs typeface="Arial"/>
                <a:sym typeface="Arial"/>
                <a:hlinkClick r:id="rId8"/>
              </a:rPr>
              <a:t>https://arxiv.org/abs/2303.08774</a:t>
            </a:r>
            <a:endParaRPr b="0" i="0" sz="1400" u="none" cap="none" strike="noStrike">
              <a:solidFill>
                <a:srgbClr val="000000"/>
              </a:solidFill>
              <a:latin typeface="Arial"/>
              <a:ea typeface="Arial"/>
              <a:cs typeface="Arial"/>
              <a:sym typeface="Arial"/>
            </a:endParaRPr>
          </a:p>
        </p:txBody>
      </p:sp>
      <p:sp>
        <p:nvSpPr>
          <p:cNvPr id="1271" name="Google Shape;1271;p69"/>
          <p:cNvSpPr txBox="1"/>
          <p:nvPr/>
        </p:nvSpPr>
        <p:spPr>
          <a:xfrm>
            <a:off x="228600" y="3733800"/>
            <a:ext cx="3616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[7] </a:t>
            </a:r>
            <a:r>
              <a:rPr b="0" i="0" lang="en-GB" sz="1400" u="sng" cap="none" strike="noStrike">
                <a:solidFill>
                  <a:schemeClr val="hlink"/>
                </a:solidFill>
                <a:latin typeface="Arial"/>
                <a:ea typeface="Arial"/>
                <a:cs typeface="Arial"/>
                <a:sym typeface="Arial"/>
                <a:hlinkClick r:id="rId9"/>
              </a:rPr>
              <a:t>https://arxiv.org/abs/2001.08361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275" name="Shape 1275"/>
        <p:cNvGrpSpPr/>
        <p:nvPr/>
      </p:nvGrpSpPr>
      <p:grpSpPr>
        <a:xfrm>
          <a:off x="0" y="0"/>
          <a:ext cx="0" cy="0"/>
          <a:chOff x="0" y="0"/>
          <a:chExt cx="0" cy="0"/>
        </a:xfrm>
      </p:grpSpPr>
      <p:sp>
        <p:nvSpPr>
          <p:cNvPr id="1276" name="Google Shape;1276;p7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Lab Session</a:t>
            </a:r>
            <a:endParaRPr sz="2600"/>
          </a:p>
        </p:txBody>
      </p:sp>
      <p:sp>
        <p:nvSpPr>
          <p:cNvPr id="1277" name="Google Shape;1277;p70"/>
          <p:cNvSpPr txBox="1"/>
          <p:nvPr/>
        </p:nvSpPr>
        <p:spPr>
          <a:xfrm>
            <a:off x="343600" y="943050"/>
            <a:ext cx="6111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During the weekly lab session,  we will do:</a:t>
            </a:r>
            <a:endParaRPr b="0" i="0" sz="1400" u="none" cap="none" strike="noStrike">
              <a:solidFill>
                <a:srgbClr val="000000"/>
              </a:solidFill>
              <a:latin typeface="Roboto"/>
              <a:ea typeface="Roboto"/>
              <a:cs typeface="Roboto"/>
              <a:sym typeface="Roboto"/>
            </a:endParaRPr>
          </a:p>
        </p:txBody>
      </p:sp>
      <p:pic>
        <p:nvPicPr>
          <p:cNvPr id="1278" name="Google Shape;1278;p70"/>
          <p:cNvPicPr preferRelativeResize="0"/>
          <p:nvPr/>
        </p:nvPicPr>
        <p:blipFill rotWithShape="1">
          <a:blip r:embed="rId3">
            <a:alphaModFix/>
          </a:blip>
          <a:srcRect b="0" l="0" r="0" t="0"/>
          <a:stretch/>
        </p:blipFill>
        <p:spPr>
          <a:xfrm>
            <a:off x="744425" y="2633375"/>
            <a:ext cx="982850" cy="691058"/>
          </a:xfrm>
          <a:prstGeom prst="rect">
            <a:avLst/>
          </a:prstGeom>
          <a:noFill/>
          <a:ln>
            <a:noFill/>
          </a:ln>
        </p:spPr>
      </p:pic>
      <p:sp>
        <p:nvSpPr>
          <p:cNvPr id="1279" name="Google Shape;1279;p70"/>
          <p:cNvSpPr txBox="1"/>
          <p:nvPr/>
        </p:nvSpPr>
        <p:spPr>
          <a:xfrm>
            <a:off x="1736175" y="2581000"/>
            <a:ext cx="2958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Response Generation</a:t>
            </a:r>
            <a:endParaRPr b="0" i="0" sz="1400" u="none" cap="none" strike="noStrike">
              <a:solidFill>
                <a:srgbClr val="000000"/>
              </a:solidFill>
              <a:latin typeface="Roboto"/>
              <a:ea typeface="Roboto"/>
              <a:cs typeface="Roboto"/>
              <a:sym typeface="Roboto"/>
            </a:endParaRPr>
          </a:p>
        </p:txBody>
      </p:sp>
      <p:sp>
        <p:nvSpPr>
          <p:cNvPr id="1280" name="Google Shape;1280;p70"/>
          <p:cNvSpPr txBox="1"/>
          <p:nvPr/>
        </p:nvSpPr>
        <p:spPr>
          <a:xfrm>
            <a:off x="1726950" y="2888675"/>
            <a:ext cx="2877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Deadline: </a:t>
            </a:r>
            <a:r>
              <a:rPr b="0" i="0" lang="en-GB" sz="1400" u="none" cap="none" strike="noStrike">
                <a:solidFill>
                  <a:srgbClr val="000000"/>
                </a:solidFill>
                <a:latin typeface="Roboto"/>
                <a:ea typeface="Roboto"/>
                <a:cs typeface="Roboto"/>
                <a:sym typeface="Roboto"/>
              </a:rPr>
              <a:t> April, </a:t>
            </a:r>
            <a:r>
              <a:rPr lang="en-GB">
                <a:latin typeface="Roboto"/>
                <a:ea typeface="Roboto"/>
                <a:cs typeface="Roboto"/>
                <a:sym typeface="Roboto"/>
              </a:rPr>
              <a:t>9</a:t>
            </a:r>
            <a:r>
              <a:rPr b="0" i="0" lang="en-GB" sz="1400" u="none" cap="none" strike="noStrike">
                <a:solidFill>
                  <a:srgbClr val="000000"/>
                </a:solidFill>
                <a:latin typeface="Roboto"/>
                <a:ea typeface="Roboto"/>
                <a:cs typeface="Roboto"/>
                <a:sym typeface="Roboto"/>
              </a:rPr>
              <a:t> 11.59 pm</a:t>
            </a:r>
            <a:endParaRPr b="0" i="0" sz="1400" u="none" cap="none" strike="noStrike">
              <a:solidFill>
                <a:srgbClr val="000000"/>
              </a:solidFill>
              <a:latin typeface="Roboto"/>
              <a:ea typeface="Roboto"/>
              <a:cs typeface="Roboto"/>
              <a:sym typeface="Roboto"/>
            </a:endParaRPr>
          </a:p>
        </p:txBody>
      </p:sp>
      <p:sp>
        <p:nvSpPr>
          <p:cNvPr id="1281" name="Google Shape;1281;p70"/>
          <p:cNvSpPr txBox="1"/>
          <p:nvPr/>
        </p:nvSpPr>
        <p:spPr>
          <a:xfrm>
            <a:off x="4077050" y="1163675"/>
            <a:ext cx="246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282" name="Google Shape;1282;p7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1283" name="Google Shape;1283;p70"/>
          <p:cNvSpPr txBox="1"/>
          <p:nvPr/>
        </p:nvSpPr>
        <p:spPr>
          <a:xfrm>
            <a:off x="1935975" y="1523900"/>
            <a:ext cx="3618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Fine-tuning GPT2 for response generation</a:t>
            </a:r>
            <a:endParaRPr b="0" i="0" sz="1400" u="none" cap="none" strike="noStrike">
              <a:solidFill>
                <a:srgbClr val="000000"/>
              </a:solidFill>
              <a:latin typeface="Roboto"/>
              <a:ea typeface="Roboto"/>
              <a:cs typeface="Roboto"/>
              <a:sym typeface="Roboto"/>
            </a:endParaRPr>
          </a:p>
        </p:txBody>
      </p:sp>
      <p:pic>
        <p:nvPicPr>
          <p:cNvPr id="1284" name="Google Shape;1284;p70"/>
          <p:cNvPicPr preferRelativeResize="0"/>
          <p:nvPr/>
        </p:nvPicPr>
        <p:blipFill rotWithShape="1">
          <a:blip r:embed="rId4">
            <a:alphaModFix/>
          </a:blip>
          <a:srcRect b="0" l="0" r="0" t="0"/>
          <a:stretch/>
        </p:blipFill>
        <p:spPr>
          <a:xfrm>
            <a:off x="501875" y="1452513"/>
            <a:ext cx="1298785" cy="602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12" name="Shape 112"/>
        <p:cNvGrpSpPr/>
        <p:nvPr/>
      </p:nvGrpSpPr>
      <p:grpSpPr>
        <a:xfrm>
          <a:off x="0" y="0"/>
          <a:ext cx="0" cy="0"/>
          <a:chOff x="0" y="0"/>
          <a:chExt cx="0" cy="0"/>
        </a:xfrm>
      </p:grpSpPr>
      <p:sp>
        <p:nvSpPr>
          <p:cNvPr id="113" name="Google Shape;113;p1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GPT-1</a:t>
            </a:r>
            <a:endParaRPr sz="2600"/>
          </a:p>
        </p:txBody>
      </p:sp>
      <p:sp>
        <p:nvSpPr>
          <p:cNvPr id="114" name="Google Shape;114;p1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115" name="Google Shape;115;p18"/>
          <p:cNvSpPr txBox="1"/>
          <p:nvPr/>
        </p:nvSpPr>
        <p:spPr>
          <a:xfrm>
            <a:off x="375675" y="862825"/>
            <a:ext cx="8328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GPT-1 is an </a:t>
            </a:r>
            <a:r>
              <a:rPr b="1" i="0" lang="en-GB" sz="1400" u="none" cap="none" strike="noStrike">
                <a:solidFill>
                  <a:srgbClr val="000000"/>
                </a:solidFill>
                <a:latin typeface="Arial"/>
                <a:ea typeface="Arial"/>
                <a:cs typeface="Arial"/>
                <a:sym typeface="Arial"/>
              </a:rPr>
              <a:t>autoregressive transformer</a:t>
            </a:r>
            <a:r>
              <a:rPr b="0" i="0" lang="en-GB" sz="1400" u="none" cap="none" strike="noStrike">
                <a:solidFill>
                  <a:srgbClr val="000000"/>
                </a:solidFill>
                <a:latin typeface="Arial"/>
                <a:ea typeface="Arial"/>
                <a:cs typeface="Arial"/>
                <a:sym typeface="Arial"/>
              </a:rPr>
              <a:t> trained on a language model task:</a:t>
            </a:r>
            <a:endParaRPr b="1" i="0" sz="1400" u="none" cap="none" strike="noStrike">
              <a:solidFill>
                <a:srgbClr val="000000"/>
              </a:solidFill>
              <a:latin typeface="Arial"/>
              <a:ea typeface="Arial"/>
              <a:cs typeface="Arial"/>
              <a:sym typeface="Arial"/>
            </a:endParaRPr>
          </a:p>
        </p:txBody>
      </p:sp>
      <p:sp>
        <p:nvSpPr>
          <p:cNvPr id="116" name="Google Shape;116;p18"/>
          <p:cNvSpPr/>
          <p:nvPr/>
        </p:nvSpPr>
        <p:spPr>
          <a:xfrm>
            <a:off x="584700" y="2820900"/>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Transformer Blocks</a:t>
            </a:r>
            <a:endParaRPr b="0" i="0" sz="800" u="none" cap="none" strike="noStrike">
              <a:solidFill>
                <a:srgbClr val="000000"/>
              </a:solidFill>
              <a:latin typeface="Arial"/>
              <a:ea typeface="Arial"/>
              <a:cs typeface="Arial"/>
              <a:sym typeface="Arial"/>
            </a:endParaRPr>
          </a:p>
        </p:txBody>
      </p:sp>
      <p:sp>
        <p:nvSpPr>
          <p:cNvPr id="117" name="Google Shape;117;p18"/>
          <p:cNvSpPr/>
          <p:nvPr/>
        </p:nvSpPr>
        <p:spPr>
          <a:xfrm>
            <a:off x="1604700" y="2818175"/>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Transformer Blocks</a:t>
            </a:r>
            <a:endParaRPr b="0" i="0" sz="1400" u="none" cap="none" strike="noStrike">
              <a:solidFill>
                <a:srgbClr val="000000"/>
              </a:solidFill>
              <a:latin typeface="Arial"/>
              <a:ea typeface="Arial"/>
              <a:cs typeface="Arial"/>
              <a:sym typeface="Arial"/>
            </a:endParaRPr>
          </a:p>
        </p:txBody>
      </p:sp>
      <p:cxnSp>
        <p:nvCxnSpPr>
          <p:cNvPr id="118" name="Google Shape;118;p18"/>
          <p:cNvCxnSpPr/>
          <p:nvPr/>
        </p:nvCxnSpPr>
        <p:spPr>
          <a:xfrm rot="10800000">
            <a:off x="997500" y="26532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19" name="Google Shape;119;p18"/>
          <p:cNvCxnSpPr/>
          <p:nvPr/>
        </p:nvCxnSpPr>
        <p:spPr>
          <a:xfrm rot="10800000">
            <a:off x="2017500" y="2650475"/>
            <a:ext cx="0" cy="167700"/>
          </a:xfrm>
          <a:prstGeom prst="straightConnector1">
            <a:avLst/>
          </a:prstGeom>
          <a:noFill/>
          <a:ln cap="flat" cmpd="sng" w="9525">
            <a:solidFill>
              <a:srgbClr val="424242"/>
            </a:solidFill>
            <a:prstDash val="solid"/>
            <a:round/>
            <a:headEnd len="sm" w="sm" type="none"/>
            <a:tailEnd len="med" w="med" type="triangle"/>
          </a:ln>
        </p:spPr>
      </p:cxnSp>
      <p:sp>
        <p:nvSpPr>
          <p:cNvPr id="120" name="Google Shape;120;p18"/>
          <p:cNvSpPr/>
          <p:nvPr/>
        </p:nvSpPr>
        <p:spPr>
          <a:xfrm>
            <a:off x="584700" y="2439900"/>
            <a:ext cx="825600" cy="240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21" name="Google Shape;121;p18"/>
          <p:cNvSpPr/>
          <p:nvPr/>
        </p:nvSpPr>
        <p:spPr>
          <a:xfrm>
            <a:off x="1604700" y="2437175"/>
            <a:ext cx="825600" cy="240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122" name="Google Shape;122;p18"/>
          <p:cNvCxnSpPr/>
          <p:nvPr/>
        </p:nvCxnSpPr>
        <p:spPr>
          <a:xfrm rot="10800000">
            <a:off x="997500" y="22722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23" name="Google Shape;123;p18"/>
          <p:cNvCxnSpPr/>
          <p:nvPr/>
        </p:nvCxnSpPr>
        <p:spPr>
          <a:xfrm rot="10800000">
            <a:off x="2017500" y="2269475"/>
            <a:ext cx="0" cy="167700"/>
          </a:xfrm>
          <a:prstGeom prst="straightConnector1">
            <a:avLst/>
          </a:prstGeom>
          <a:noFill/>
          <a:ln cap="flat" cmpd="sng" w="9525">
            <a:solidFill>
              <a:srgbClr val="424242"/>
            </a:solidFill>
            <a:prstDash val="solid"/>
            <a:round/>
            <a:headEnd len="sm" w="sm" type="none"/>
            <a:tailEnd len="med" w="med" type="triangle"/>
          </a:ln>
        </p:spPr>
      </p:cxnSp>
      <p:sp>
        <p:nvSpPr>
          <p:cNvPr id="124" name="Google Shape;124;p18"/>
          <p:cNvSpPr/>
          <p:nvPr/>
        </p:nvSpPr>
        <p:spPr>
          <a:xfrm>
            <a:off x="584700" y="2058900"/>
            <a:ext cx="825600" cy="240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200" u="none" cap="none" strike="noStrike">
              <a:solidFill>
                <a:srgbClr val="000000"/>
              </a:solidFill>
              <a:latin typeface="Arial"/>
              <a:ea typeface="Arial"/>
              <a:cs typeface="Arial"/>
              <a:sym typeface="Arial"/>
            </a:endParaRPr>
          </a:p>
        </p:txBody>
      </p:sp>
      <p:sp>
        <p:nvSpPr>
          <p:cNvPr id="125" name="Google Shape;125;p18"/>
          <p:cNvSpPr/>
          <p:nvPr/>
        </p:nvSpPr>
        <p:spPr>
          <a:xfrm>
            <a:off x="1604700" y="2056175"/>
            <a:ext cx="825600" cy="240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cxnSp>
        <p:nvCxnSpPr>
          <p:cNvPr id="126" name="Google Shape;126;p18"/>
          <p:cNvCxnSpPr/>
          <p:nvPr/>
        </p:nvCxnSpPr>
        <p:spPr>
          <a:xfrm rot="10800000">
            <a:off x="6927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127" name="Google Shape;127;p18"/>
          <p:cNvSpPr txBox="1"/>
          <p:nvPr/>
        </p:nvSpPr>
        <p:spPr>
          <a:xfrm>
            <a:off x="5629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1</a:t>
            </a:r>
            <a:endParaRPr b="0" baseline="-25000" i="0" sz="900" u="none" cap="none" strike="noStrike">
              <a:solidFill>
                <a:srgbClr val="000000"/>
              </a:solidFill>
              <a:latin typeface="Roboto"/>
              <a:ea typeface="Roboto"/>
              <a:cs typeface="Roboto"/>
              <a:sym typeface="Roboto"/>
            </a:endParaRPr>
          </a:p>
        </p:txBody>
      </p:sp>
      <p:sp>
        <p:nvSpPr>
          <p:cNvPr id="128" name="Google Shape;128;p18"/>
          <p:cNvSpPr/>
          <p:nvPr/>
        </p:nvSpPr>
        <p:spPr>
          <a:xfrm>
            <a:off x="1606588" y="3601025"/>
            <a:ext cx="825600" cy="240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29" name="Google Shape;129;p18"/>
          <p:cNvCxnSpPr>
            <a:stCxn id="128" idx="0"/>
          </p:cNvCxnSpPr>
          <p:nvPr/>
        </p:nvCxnSpPr>
        <p:spPr>
          <a:xfrm rot="10800000">
            <a:off x="2014588" y="3344225"/>
            <a:ext cx="4800" cy="256800"/>
          </a:xfrm>
          <a:prstGeom prst="straightConnector1">
            <a:avLst/>
          </a:prstGeom>
          <a:noFill/>
          <a:ln cap="flat" cmpd="sng" w="9525">
            <a:solidFill>
              <a:srgbClr val="424242"/>
            </a:solidFill>
            <a:prstDash val="solid"/>
            <a:round/>
            <a:headEnd len="sm" w="sm" type="none"/>
            <a:tailEnd len="med" w="med" type="triangle"/>
          </a:ln>
        </p:spPr>
      </p:cxnSp>
      <p:cxnSp>
        <p:nvCxnSpPr>
          <p:cNvPr id="130" name="Google Shape;130;p18"/>
          <p:cNvCxnSpPr/>
          <p:nvPr/>
        </p:nvCxnSpPr>
        <p:spPr>
          <a:xfrm rot="10800000">
            <a:off x="2019388" y="3841625"/>
            <a:ext cx="0" cy="167700"/>
          </a:xfrm>
          <a:prstGeom prst="straightConnector1">
            <a:avLst/>
          </a:prstGeom>
          <a:noFill/>
          <a:ln cap="flat" cmpd="sng" w="9525">
            <a:solidFill>
              <a:srgbClr val="424242"/>
            </a:solidFill>
            <a:prstDash val="solid"/>
            <a:round/>
            <a:headEnd len="sm" w="sm" type="none"/>
            <a:tailEnd len="med" w="med" type="triangle"/>
          </a:ln>
        </p:spPr>
      </p:cxnSp>
      <p:sp>
        <p:nvSpPr>
          <p:cNvPr id="131" name="Google Shape;131;p18"/>
          <p:cNvSpPr/>
          <p:nvPr/>
        </p:nvSpPr>
        <p:spPr>
          <a:xfrm>
            <a:off x="584688" y="3593400"/>
            <a:ext cx="825600" cy="240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32" name="Google Shape;132;p18"/>
          <p:cNvCxnSpPr>
            <a:stCxn id="131" idx="0"/>
          </p:cNvCxnSpPr>
          <p:nvPr/>
        </p:nvCxnSpPr>
        <p:spPr>
          <a:xfrm rot="10800000">
            <a:off x="992688" y="3336600"/>
            <a:ext cx="4800" cy="256800"/>
          </a:xfrm>
          <a:prstGeom prst="straightConnector1">
            <a:avLst/>
          </a:prstGeom>
          <a:noFill/>
          <a:ln cap="flat" cmpd="sng" w="9525">
            <a:solidFill>
              <a:srgbClr val="424242"/>
            </a:solidFill>
            <a:prstDash val="solid"/>
            <a:round/>
            <a:headEnd len="sm" w="sm" type="none"/>
            <a:tailEnd len="med" w="med" type="triangle"/>
          </a:ln>
        </p:spPr>
      </p:cxnSp>
      <p:cxnSp>
        <p:nvCxnSpPr>
          <p:cNvPr id="133" name="Google Shape;133;p18"/>
          <p:cNvCxnSpPr/>
          <p:nvPr/>
        </p:nvCxnSpPr>
        <p:spPr>
          <a:xfrm rot="10800000">
            <a:off x="997488" y="3834000"/>
            <a:ext cx="0" cy="167700"/>
          </a:xfrm>
          <a:prstGeom prst="straightConnector1">
            <a:avLst/>
          </a:prstGeom>
          <a:noFill/>
          <a:ln cap="flat" cmpd="sng" w="9525">
            <a:solidFill>
              <a:srgbClr val="424242"/>
            </a:solidFill>
            <a:prstDash val="solid"/>
            <a:round/>
            <a:headEnd len="sm" w="sm" type="none"/>
            <a:tailEnd len="med" w="med" type="triangle"/>
          </a:ln>
        </p:spPr>
      </p:cxnSp>
      <p:sp>
        <p:nvSpPr>
          <p:cNvPr id="134" name="Google Shape;134;p18"/>
          <p:cNvSpPr txBox="1"/>
          <p:nvPr/>
        </p:nvSpPr>
        <p:spPr>
          <a:xfrm>
            <a:off x="675007" y="394002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F9D58"/>
                </a:solidFill>
                <a:latin typeface="Roboto"/>
                <a:ea typeface="Roboto"/>
                <a:cs typeface="Roboto"/>
                <a:sym typeface="Roboto"/>
              </a:rPr>
              <a:t>&lt;bos&gt;</a:t>
            </a:r>
            <a:endParaRPr b="0" i="0" sz="1400" u="none" cap="none" strike="noStrike">
              <a:solidFill>
                <a:srgbClr val="0F9D58"/>
              </a:solidFill>
              <a:latin typeface="Roboto"/>
              <a:ea typeface="Roboto"/>
              <a:cs typeface="Roboto"/>
              <a:sym typeface="Roboto"/>
            </a:endParaRPr>
          </a:p>
        </p:txBody>
      </p:sp>
      <p:cxnSp>
        <p:nvCxnSpPr>
          <p:cNvPr id="135" name="Google Shape;135;p18"/>
          <p:cNvCxnSpPr/>
          <p:nvPr/>
        </p:nvCxnSpPr>
        <p:spPr>
          <a:xfrm rot="10800000">
            <a:off x="8451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136" name="Google Shape;136;p18"/>
          <p:cNvSpPr txBox="1"/>
          <p:nvPr/>
        </p:nvSpPr>
        <p:spPr>
          <a:xfrm>
            <a:off x="7153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2</a:t>
            </a:r>
            <a:endParaRPr b="0" baseline="-25000" i="0" sz="900" u="none" cap="none" strike="noStrike">
              <a:solidFill>
                <a:srgbClr val="000000"/>
              </a:solidFill>
              <a:latin typeface="Roboto"/>
              <a:ea typeface="Roboto"/>
              <a:cs typeface="Roboto"/>
              <a:sym typeface="Roboto"/>
            </a:endParaRPr>
          </a:p>
        </p:txBody>
      </p:sp>
      <p:cxnSp>
        <p:nvCxnSpPr>
          <p:cNvPr id="137" name="Google Shape;137;p18"/>
          <p:cNvCxnSpPr/>
          <p:nvPr/>
        </p:nvCxnSpPr>
        <p:spPr>
          <a:xfrm rot="10800000">
            <a:off x="9975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138" name="Google Shape;138;p18"/>
          <p:cNvSpPr txBox="1"/>
          <p:nvPr/>
        </p:nvSpPr>
        <p:spPr>
          <a:xfrm>
            <a:off x="8677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3</a:t>
            </a:r>
            <a:endParaRPr b="0" baseline="-25000" i="0" sz="900" u="none" cap="none" strike="noStrike">
              <a:solidFill>
                <a:srgbClr val="000000"/>
              </a:solidFill>
              <a:latin typeface="Roboto"/>
              <a:ea typeface="Roboto"/>
              <a:cs typeface="Roboto"/>
              <a:sym typeface="Roboto"/>
            </a:endParaRPr>
          </a:p>
        </p:txBody>
      </p:sp>
      <p:cxnSp>
        <p:nvCxnSpPr>
          <p:cNvPr id="139" name="Google Shape;139;p18"/>
          <p:cNvCxnSpPr/>
          <p:nvPr/>
        </p:nvCxnSpPr>
        <p:spPr>
          <a:xfrm rot="10800000">
            <a:off x="11499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140" name="Google Shape;140;p18"/>
          <p:cNvSpPr txBox="1"/>
          <p:nvPr/>
        </p:nvSpPr>
        <p:spPr>
          <a:xfrm>
            <a:off x="10201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a:t>
            </a:r>
            <a:endParaRPr b="0" baseline="-25000" i="0" sz="900" u="none" cap="none" strike="noStrike">
              <a:solidFill>
                <a:srgbClr val="000000"/>
              </a:solidFill>
              <a:latin typeface="Roboto"/>
              <a:ea typeface="Roboto"/>
              <a:cs typeface="Roboto"/>
              <a:sym typeface="Roboto"/>
            </a:endParaRPr>
          </a:p>
        </p:txBody>
      </p:sp>
      <p:cxnSp>
        <p:nvCxnSpPr>
          <p:cNvPr id="141" name="Google Shape;141;p18"/>
          <p:cNvCxnSpPr/>
          <p:nvPr/>
        </p:nvCxnSpPr>
        <p:spPr>
          <a:xfrm rot="10800000">
            <a:off x="13023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142" name="Google Shape;142;p18"/>
          <p:cNvSpPr txBox="1"/>
          <p:nvPr/>
        </p:nvSpPr>
        <p:spPr>
          <a:xfrm>
            <a:off x="11725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N</a:t>
            </a:r>
            <a:endParaRPr b="0" baseline="-25000" i="0" sz="900" u="none" cap="none" strike="noStrike">
              <a:solidFill>
                <a:srgbClr val="000000"/>
              </a:solidFill>
              <a:latin typeface="Roboto"/>
              <a:ea typeface="Roboto"/>
              <a:cs typeface="Roboto"/>
              <a:sym typeface="Roboto"/>
            </a:endParaRPr>
          </a:p>
        </p:txBody>
      </p:sp>
      <p:cxnSp>
        <p:nvCxnSpPr>
          <p:cNvPr id="143" name="Google Shape;143;p18"/>
          <p:cNvCxnSpPr/>
          <p:nvPr/>
        </p:nvCxnSpPr>
        <p:spPr>
          <a:xfrm rot="10800000">
            <a:off x="16833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144" name="Google Shape;144;p18"/>
          <p:cNvSpPr txBox="1"/>
          <p:nvPr/>
        </p:nvSpPr>
        <p:spPr>
          <a:xfrm>
            <a:off x="15535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1</a:t>
            </a:r>
            <a:endParaRPr b="0" baseline="-25000" i="0" sz="900" u="none" cap="none" strike="noStrike">
              <a:solidFill>
                <a:srgbClr val="000000"/>
              </a:solidFill>
              <a:latin typeface="Roboto"/>
              <a:ea typeface="Roboto"/>
              <a:cs typeface="Roboto"/>
              <a:sym typeface="Roboto"/>
            </a:endParaRPr>
          </a:p>
        </p:txBody>
      </p:sp>
      <p:cxnSp>
        <p:nvCxnSpPr>
          <p:cNvPr id="145" name="Google Shape;145;p18"/>
          <p:cNvCxnSpPr/>
          <p:nvPr/>
        </p:nvCxnSpPr>
        <p:spPr>
          <a:xfrm rot="10800000">
            <a:off x="18357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146" name="Google Shape;146;p18"/>
          <p:cNvSpPr txBox="1"/>
          <p:nvPr/>
        </p:nvSpPr>
        <p:spPr>
          <a:xfrm>
            <a:off x="17059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2</a:t>
            </a:r>
            <a:endParaRPr b="0" baseline="-25000" i="0" sz="900" u="none" cap="none" strike="noStrike">
              <a:solidFill>
                <a:srgbClr val="000000"/>
              </a:solidFill>
              <a:latin typeface="Roboto"/>
              <a:ea typeface="Roboto"/>
              <a:cs typeface="Roboto"/>
              <a:sym typeface="Roboto"/>
            </a:endParaRPr>
          </a:p>
        </p:txBody>
      </p:sp>
      <p:cxnSp>
        <p:nvCxnSpPr>
          <p:cNvPr id="147" name="Google Shape;147;p18"/>
          <p:cNvCxnSpPr/>
          <p:nvPr/>
        </p:nvCxnSpPr>
        <p:spPr>
          <a:xfrm rot="10800000">
            <a:off x="19881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148" name="Google Shape;148;p18"/>
          <p:cNvSpPr txBox="1"/>
          <p:nvPr/>
        </p:nvSpPr>
        <p:spPr>
          <a:xfrm>
            <a:off x="18583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3</a:t>
            </a:r>
            <a:endParaRPr b="0" baseline="-25000" i="0" sz="900" u="none" cap="none" strike="noStrike">
              <a:solidFill>
                <a:srgbClr val="000000"/>
              </a:solidFill>
              <a:latin typeface="Roboto"/>
              <a:ea typeface="Roboto"/>
              <a:cs typeface="Roboto"/>
              <a:sym typeface="Roboto"/>
            </a:endParaRPr>
          </a:p>
        </p:txBody>
      </p:sp>
      <p:cxnSp>
        <p:nvCxnSpPr>
          <p:cNvPr id="149" name="Google Shape;149;p18"/>
          <p:cNvCxnSpPr/>
          <p:nvPr/>
        </p:nvCxnSpPr>
        <p:spPr>
          <a:xfrm rot="10800000">
            <a:off x="21405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150" name="Google Shape;150;p18"/>
          <p:cNvSpPr txBox="1"/>
          <p:nvPr/>
        </p:nvSpPr>
        <p:spPr>
          <a:xfrm>
            <a:off x="20107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a:t>
            </a:r>
            <a:endParaRPr b="0" baseline="-25000" i="0" sz="900" u="none" cap="none" strike="noStrike">
              <a:solidFill>
                <a:srgbClr val="000000"/>
              </a:solidFill>
              <a:latin typeface="Roboto"/>
              <a:ea typeface="Roboto"/>
              <a:cs typeface="Roboto"/>
              <a:sym typeface="Roboto"/>
            </a:endParaRPr>
          </a:p>
        </p:txBody>
      </p:sp>
      <p:cxnSp>
        <p:nvCxnSpPr>
          <p:cNvPr id="151" name="Google Shape;151;p18"/>
          <p:cNvCxnSpPr/>
          <p:nvPr/>
        </p:nvCxnSpPr>
        <p:spPr>
          <a:xfrm rot="10800000">
            <a:off x="22929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152" name="Google Shape;152;p18"/>
          <p:cNvSpPr txBox="1"/>
          <p:nvPr/>
        </p:nvSpPr>
        <p:spPr>
          <a:xfrm>
            <a:off x="21631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N</a:t>
            </a:r>
            <a:endParaRPr b="0" baseline="-25000" i="0" sz="900" u="none" cap="none" strike="noStrike">
              <a:solidFill>
                <a:srgbClr val="000000"/>
              </a:solidFill>
              <a:latin typeface="Roboto"/>
              <a:ea typeface="Roboto"/>
              <a:cs typeface="Roboto"/>
              <a:sym typeface="Roboto"/>
            </a:endParaRPr>
          </a:p>
        </p:txBody>
      </p:sp>
      <p:sp>
        <p:nvSpPr>
          <p:cNvPr id="153" name="Google Shape;153;p18"/>
          <p:cNvSpPr/>
          <p:nvPr/>
        </p:nvSpPr>
        <p:spPr>
          <a:xfrm>
            <a:off x="2595300" y="2818175"/>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Transformer Blocks</a:t>
            </a:r>
            <a:endParaRPr b="0" i="0" sz="1400" u="none" cap="none" strike="noStrike">
              <a:solidFill>
                <a:srgbClr val="000000"/>
              </a:solidFill>
              <a:latin typeface="Arial"/>
              <a:ea typeface="Arial"/>
              <a:cs typeface="Arial"/>
              <a:sym typeface="Arial"/>
            </a:endParaRPr>
          </a:p>
        </p:txBody>
      </p:sp>
      <p:cxnSp>
        <p:nvCxnSpPr>
          <p:cNvPr id="154" name="Google Shape;154;p18"/>
          <p:cNvCxnSpPr/>
          <p:nvPr/>
        </p:nvCxnSpPr>
        <p:spPr>
          <a:xfrm rot="10800000">
            <a:off x="3008100" y="2650475"/>
            <a:ext cx="0" cy="167700"/>
          </a:xfrm>
          <a:prstGeom prst="straightConnector1">
            <a:avLst/>
          </a:prstGeom>
          <a:noFill/>
          <a:ln cap="flat" cmpd="sng" w="9525">
            <a:solidFill>
              <a:srgbClr val="424242"/>
            </a:solidFill>
            <a:prstDash val="solid"/>
            <a:round/>
            <a:headEnd len="sm" w="sm" type="none"/>
            <a:tailEnd len="med" w="med" type="triangle"/>
          </a:ln>
        </p:spPr>
      </p:cxnSp>
      <p:sp>
        <p:nvSpPr>
          <p:cNvPr id="155" name="Google Shape;155;p18"/>
          <p:cNvSpPr/>
          <p:nvPr/>
        </p:nvSpPr>
        <p:spPr>
          <a:xfrm>
            <a:off x="2595300" y="2437175"/>
            <a:ext cx="825600" cy="240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156" name="Google Shape;156;p18"/>
          <p:cNvCxnSpPr/>
          <p:nvPr/>
        </p:nvCxnSpPr>
        <p:spPr>
          <a:xfrm rot="10800000">
            <a:off x="3008100" y="2269475"/>
            <a:ext cx="0" cy="167700"/>
          </a:xfrm>
          <a:prstGeom prst="straightConnector1">
            <a:avLst/>
          </a:prstGeom>
          <a:noFill/>
          <a:ln cap="flat" cmpd="sng" w="9525">
            <a:solidFill>
              <a:srgbClr val="424242"/>
            </a:solidFill>
            <a:prstDash val="solid"/>
            <a:round/>
            <a:headEnd len="sm" w="sm" type="none"/>
            <a:tailEnd len="med" w="med" type="triangle"/>
          </a:ln>
        </p:spPr>
      </p:cxnSp>
      <p:sp>
        <p:nvSpPr>
          <p:cNvPr id="157" name="Google Shape;157;p18"/>
          <p:cNvSpPr/>
          <p:nvPr/>
        </p:nvSpPr>
        <p:spPr>
          <a:xfrm>
            <a:off x="2595300" y="2056175"/>
            <a:ext cx="825600" cy="240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158" name="Google Shape;158;p18"/>
          <p:cNvSpPr/>
          <p:nvPr/>
        </p:nvSpPr>
        <p:spPr>
          <a:xfrm>
            <a:off x="2597188" y="3601025"/>
            <a:ext cx="825600" cy="240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59" name="Google Shape;159;p18"/>
          <p:cNvCxnSpPr>
            <a:stCxn id="158" idx="0"/>
          </p:cNvCxnSpPr>
          <p:nvPr/>
        </p:nvCxnSpPr>
        <p:spPr>
          <a:xfrm rot="10800000">
            <a:off x="3005188" y="3344225"/>
            <a:ext cx="4800" cy="256800"/>
          </a:xfrm>
          <a:prstGeom prst="straightConnector1">
            <a:avLst/>
          </a:prstGeom>
          <a:noFill/>
          <a:ln cap="flat" cmpd="sng" w="9525">
            <a:solidFill>
              <a:srgbClr val="424242"/>
            </a:solidFill>
            <a:prstDash val="solid"/>
            <a:round/>
            <a:headEnd len="sm" w="sm" type="none"/>
            <a:tailEnd len="med" w="med" type="triangle"/>
          </a:ln>
        </p:spPr>
      </p:cxnSp>
      <p:cxnSp>
        <p:nvCxnSpPr>
          <p:cNvPr id="160" name="Google Shape;160;p18"/>
          <p:cNvCxnSpPr/>
          <p:nvPr/>
        </p:nvCxnSpPr>
        <p:spPr>
          <a:xfrm rot="10800000">
            <a:off x="3009988" y="3841625"/>
            <a:ext cx="0" cy="167700"/>
          </a:xfrm>
          <a:prstGeom prst="straightConnector1">
            <a:avLst/>
          </a:prstGeom>
          <a:noFill/>
          <a:ln cap="flat" cmpd="sng" w="9525">
            <a:solidFill>
              <a:srgbClr val="424242"/>
            </a:solidFill>
            <a:prstDash val="solid"/>
            <a:round/>
            <a:headEnd len="sm" w="sm" type="none"/>
            <a:tailEnd len="med" w="med" type="triangle"/>
          </a:ln>
        </p:spPr>
      </p:cxnSp>
      <p:sp>
        <p:nvSpPr>
          <p:cNvPr id="161" name="Google Shape;161;p18"/>
          <p:cNvSpPr txBox="1"/>
          <p:nvPr/>
        </p:nvSpPr>
        <p:spPr>
          <a:xfrm>
            <a:off x="25441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1</a:t>
            </a:r>
            <a:endParaRPr b="0" baseline="-25000" i="0" sz="900" u="none" cap="none" strike="noStrike">
              <a:solidFill>
                <a:srgbClr val="000000"/>
              </a:solidFill>
              <a:latin typeface="Roboto"/>
              <a:ea typeface="Roboto"/>
              <a:cs typeface="Roboto"/>
              <a:sym typeface="Roboto"/>
            </a:endParaRPr>
          </a:p>
        </p:txBody>
      </p:sp>
      <p:cxnSp>
        <p:nvCxnSpPr>
          <p:cNvPr id="162" name="Google Shape;162;p18"/>
          <p:cNvCxnSpPr/>
          <p:nvPr/>
        </p:nvCxnSpPr>
        <p:spPr>
          <a:xfrm rot="10800000">
            <a:off x="28263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163" name="Google Shape;163;p18"/>
          <p:cNvSpPr txBox="1"/>
          <p:nvPr/>
        </p:nvSpPr>
        <p:spPr>
          <a:xfrm>
            <a:off x="26965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2</a:t>
            </a:r>
            <a:endParaRPr b="0" baseline="-25000" i="0" sz="900" u="none" cap="none" strike="noStrike">
              <a:solidFill>
                <a:srgbClr val="000000"/>
              </a:solidFill>
              <a:latin typeface="Roboto"/>
              <a:ea typeface="Roboto"/>
              <a:cs typeface="Roboto"/>
              <a:sym typeface="Roboto"/>
            </a:endParaRPr>
          </a:p>
        </p:txBody>
      </p:sp>
      <p:cxnSp>
        <p:nvCxnSpPr>
          <p:cNvPr id="164" name="Google Shape;164;p18"/>
          <p:cNvCxnSpPr/>
          <p:nvPr/>
        </p:nvCxnSpPr>
        <p:spPr>
          <a:xfrm rot="10800000">
            <a:off x="29787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165" name="Google Shape;165;p18"/>
          <p:cNvSpPr txBox="1"/>
          <p:nvPr/>
        </p:nvSpPr>
        <p:spPr>
          <a:xfrm>
            <a:off x="28489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3</a:t>
            </a:r>
            <a:endParaRPr b="0" baseline="-25000" i="0" sz="900" u="none" cap="none" strike="noStrike">
              <a:solidFill>
                <a:srgbClr val="000000"/>
              </a:solidFill>
              <a:latin typeface="Roboto"/>
              <a:ea typeface="Roboto"/>
              <a:cs typeface="Roboto"/>
              <a:sym typeface="Roboto"/>
            </a:endParaRPr>
          </a:p>
        </p:txBody>
      </p:sp>
      <p:cxnSp>
        <p:nvCxnSpPr>
          <p:cNvPr id="166" name="Google Shape;166;p18"/>
          <p:cNvCxnSpPr/>
          <p:nvPr/>
        </p:nvCxnSpPr>
        <p:spPr>
          <a:xfrm rot="10800000">
            <a:off x="3131100" y="18912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67" name="Google Shape;167;p18"/>
          <p:cNvCxnSpPr/>
          <p:nvPr/>
        </p:nvCxnSpPr>
        <p:spPr>
          <a:xfrm rot="10800000">
            <a:off x="32835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168" name="Google Shape;168;p18"/>
          <p:cNvSpPr txBox="1"/>
          <p:nvPr/>
        </p:nvSpPr>
        <p:spPr>
          <a:xfrm>
            <a:off x="31537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N</a:t>
            </a:r>
            <a:endParaRPr b="0" baseline="-25000" i="0" sz="900" u="none" cap="none" strike="noStrike">
              <a:solidFill>
                <a:srgbClr val="000000"/>
              </a:solidFill>
              <a:latin typeface="Roboto"/>
              <a:ea typeface="Roboto"/>
              <a:cs typeface="Roboto"/>
              <a:sym typeface="Roboto"/>
            </a:endParaRPr>
          </a:p>
        </p:txBody>
      </p:sp>
      <p:sp>
        <p:nvSpPr>
          <p:cNvPr id="169" name="Google Shape;169;p18"/>
          <p:cNvSpPr txBox="1"/>
          <p:nvPr/>
        </p:nvSpPr>
        <p:spPr>
          <a:xfrm>
            <a:off x="1871707" y="394002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F9D58"/>
                </a:solidFill>
                <a:latin typeface="Roboto"/>
                <a:ea typeface="Roboto"/>
                <a:cs typeface="Roboto"/>
                <a:sym typeface="Roboto"/>
              </a:rPr>
              <a:t>I</a:t>
            </a:r>
            <a:endParaRPr b="0" i="0" sz="1400" u="none" cap="none" strike="noStrike">
              <a:solidFill>
                <a:srgbClr val="0F9D58"/>
              </a:solidFill>
              <a:latin typeface="Roboto"/>
              <a:ea typeface="Roboto"/>
              <a:cs typeface="Roboto"/>
              <a:sym typeface="Roboto"/>
            </a:endParaRPr>
          </a:p>
        </p:txBody>
      </p:sp>
      <p:sp>
        <p:nvSpPr>
          <p:cNvPr id="170" name="Google Shape;170;p18"/>
          <p:cNvSpPr txBox="1"/>
          <p:nvPr/>
        </p:nvSpPr>
        <p:spPr>
          <a:xfrm>
            <a:off x="2862307" y="394002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F9D58"/>
                </a:solidFill>
                <a:latin typeface="Roboto"/>
                <a:ea typeface="Roboto"/>
                <a:cs typeface="Roboto"/>
                <a:sym typeface="Roboto"/>
              </a:rPr>
              <a:t>love</a:t>
            </a:r>
            <a:endParaRPr b="0" i="0" sz="1400" u="none" cap="none" strike="noStrike">
              <a:solidFill>
                <a:srgbClr val="0F9D58"/>
              </a:solidFill>
              <a:latin typeface="Roboto"/>
              <a:ea typeface="Roboto"/>
              <a:cs typeface="Roboto"/>
              <a:sym typeface="Roboto"/>
            </a:endParaRPr>
          </a:p>
        </p:txBody>
      </p:sp>
      <p:sp>
        <p:nvSpPr>
          <p:cNvPr id="171" name="Google Shape;171;p18"/>
          <p:cNvSpPr/>
          <p:nvPr/>
        </p:nvSpPr>
        <p:spPr>
          <a:xfrm>
            <a:off x="3662100" y="2818175"/>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Transformer Blocks</a:t>
            </a:r>
            <a:endParaRPr b="0" i="0" sz="1400" u="none" cap="none" strike="noStrike">
              <a:solidFill>
                <a:srgbClr val="000000"/>
              </a:solidFill>
              <a:latin typeface="Arial"/>
              <a:ea typeface="Arial"/>
              <a:cs typeface="Arial"/>
              <a:sym typeface="Arial"/>
            </a:endParaRPr>
          </a:p>
        </p:txBody>
      </p:sp>
      <p:cxnSp>
        <p:nvCxnSpPr>
          <p:cNvPr id="172" name="Google Shape;172;p18"/>
          <p:cNvCxnSpPr/>
          <p:nvPr/>
        </p:nvCxnSpPr>
        <p:spPr>
          <a:xfrm rot="10800000">
            <a:off x="4074900" y="2650475"/>
            <a:ext cx="0" cy="167700"/>
          </a:xfrm>
          <a:prstGeom prst="straightConnector1">
            <a:avLst/>
          </a:prstGeom>
          <a:noFill/>
          <a:ln cap="flat" cmpd="sng" w="9525">
            <a:solidFill>
              <a:srgbClr val="424242"/>
            </a:solidFill>
            <a:prstDash val="solid"/>
            <a:round/>
            <a:headEnd len="sm" w="sm" type="none"/>
            <a:tailEnd len="med" w="med" type="triangle"/>
          </a:ln>
        </p:spPr>
      </p:cxnSp>
      <p:sp>
        <p:nvSpPr>
          <p:cNvPr id="173" name="Google Shape;173;p18"/>
          <p:cNvSpPr/>
          <p:nvPr/>
        </p:nvSpPr>
        <p:spPr>
          <a:xfrm>
            <a:off x="3662100" y="2437175"/>
            <a:ext cx="825600" cy="240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174" name="Google Shape;174;p18"/>
          <p:cNvCxnSpPr/>
          <p:nvPr/>
        </p:nvCxnSpPr>
        <p:spPr>
          <a:xfrm rot="10800000">
            <a:off x="4074900" y="2269475"/>
            <a:ext cx="0" cy="167700"/>
          </a:xfrm>
          <a:prstGeom prst="straightConnector1">
            <a:avLst/>
          </a:prstGeom>
          <a:noFill/>
          <a:ln cap="flat" cmpd="sng" w="9525">
            <a:solidFill>
              <a:srgbClr val="424242"/>
            </a:solidFill>
            <a:prstDash val="solid"/>
            <a:round/>
            <a:headEnd len="sm" w="sm" type="none"/>
            <a:tailEnd len="med" w="med" type="triangle"/>
          </a:ln>
        </p:spPr>
      </p:cxnSp>
      <p:sp>
        <p:nvSpPr>
          <p:cNvPr id="175" name="Google Shape;175;p18"/>
          <p:cNvSpPr/>
          <p:nvPr/>
        </p:nvSpPr>
        <p:spPr>
          <a:xfrm>
            <a:off x="3662100" y="2056175"/>
            <a:ext cx="825600" cy="240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176" name="Google Shape;176;p18"/>
          <p:cNvSpPr/>
          <p:nvPr/>
        </p:nvSpPr>
        <p:spPr>
          <a:xfrm>
            <a:off x="3663988" y="3601025"/>
            <a:ext cx="825600" cy="240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77" name="Google Shape;177;p18"/>
          <p:cNvCxnSpPr>
            <a:stCxn id="176" idx="0"/>
          </p:cNvCxnSpPr>
          <p:nvPr/>
        </p:nvCxnSpPr>
        <p:spPr>
          <a:xfrm rot="10800000">
            <a:off x="4071988" y="3344225"/>
            <a:ext cx="4800" cy="256800"/>
          </a:xfrm>
          <a:prstGeom prst="straightConnector1">
            <a:avLst/>
          </a:prstGeom>
          <a:noFill/>
          <a:ln cap="flat" cmpd="sng" w="9525">
            <a:solidFill>
              <a:srgbClr val="424242"/>
            </a:solidFill>
            <a:prstDash val="solid"/>
            <a:round/>
            <a:headEnd len="sm" w="sm" type="none"/>
            <a:tailEnd len="med" w="med" type="triangle"/>
          </a:ln>
        </p:spPr>
      </p:cxnSp>
      <p:cxnSp>
        <p:nvCxnSpPr>
          <p:cNvPr id="178" name="Google Shape;178;p18"/>
          <p:cNvCxnSpPr/>
          <p:nvPr/>
        </p:nvCxnSpPr>
        <p:spPr>
          <a:xfrm rot="10800000">
            <a:off x="4076788" y="3841625"/>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79" name="Google Shape;179;p18"/>
          <p:cNvCxnSpPr/>
          <p:nvPr/>
        </p:nvCxnSpPr>
        <p:spPr>
          <a:xfrm rot="10800000">
            <a:off x="37407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180" name="Google Shape;180;p18"/>
          <p:cNvSpPr txBox="1"/>
          <p:nvPr/>
        </p:nvSpPr>
        <p:spPr>
          <a:xfrm>
            <a:off x="36109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1</a:t>
            </a:r>
            <a:endParaRPr b="0" baseline="-25000" i="0" sz="900" u="none" cap="none" strike="noStrike">
              <a:solidFill>
                <a:srgbClr val="000000"/>
              </a:solidFill>
              <a:latin typeface="Roboto"/>
              <a:ea typeface="Roboto"/>
              <a:cs typeface="Roboto"/>
              <a:sym typeface="Roboto"/>
            </a:endParaRPr>
          </a:p>
        </p:txBody>
      </p:sp>
      <p:cxnSp>
        <p:nvCxnSpPr>
          <p:cNvPr id="181" name="Google Shape;181;p18"/>
          <p:cNvCxnSpPr/>
          <p:nvPr/>
        </p:nvCxnSpPr>
        <p:spPr>
          <a:xfrm rot="10800000">
            <a:off x="38931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182" name="Google Shape;182;p18"/>
          <p:cNvSpPr txBox="1"/>
          <p:nvPr/>
        </p:nvSpPr>
        <p:spPr>
          <a:xfrm>
            <a:off x="37633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2</a:t>
            </a:r>
            <a:endParaRPr b="0" baseline="-25000" i="0" sz="900" u="none" cap="none" strike="noStrike">
              <a:solidFill>
                <a:srgbClr val="000000"/>
              </a:solidFill>
              <a:latin typeface="Roboto"/>
              <a:ea typeface="Roboto"/>
              <a:cs typeface="Roboto"/>
              <a:sym typeface="Roboto"/>
            </a:endParaRPr>
          </a:p>
        </p:txBody>
      </p:sp>
      <p:cxnSp>
        <p:nvCxnSpPr>
          <p:cNvPr id="183" name="Google Shape;183;p18"/>
          <p:cNvCxnSpPr/>
          <p:nvPr/>
        </p:nvCxnSpPr>
        <p:spPr>
          <a:xfrm rot="10800000">
            <a:off x="40455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184" name="Google Shape;184;p18"/>
          <p:cNvSpPr txBox="1"/>
          <p:nvPr/>
        </p:nvSpPr>
        <p:spPr>
          <a:xfrm>
            <a:off x="39157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3</a:t>
            </a:r>
            <a:endParaRPr b="0" baseline="-25000" i="0" sz="900" u="none" cap="none" strike="noStrike">
              <a:solidFill>
                <a:srgbClr val="000000"/>
              </a:solidFill>
              <a:latin typeface="Roboto"/>
              <a:ea typeface="Roboto"/>
              <a:cs typeface="Roboto"/>
              <a:sym typeface="Roboto"/>
            </a:endParaRPr>
          </a:p>
        </p:txBody>
      </p:sp>
      <p:cxnSp>
        <p:nvCxnSpPr>
          <p:cNvPr id="185" name="Google Shape;185;p18"/>
          <p:cNvCxnSpPr/>
          <p:nvPr/>
        </p:nvCxnSpPr>
        <p:spPr>
          <a:xfrm rot="10800000">
            <a:off x="41979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186" name="Google Shape;186;p18"/>
          <p:cNvSpPr txBox="1"/>
          <p:nvPr/>
        </p:nvSpPr>
        <p:spPr>
          <a:xfrm>
            <a:off x="40681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a:t>
            </a:r>
            <a:endParaRPr b="0" baseline="-25000" i="0" sz="900" u="none" cap="none" strike="noStrike">
              <a:solidFill>
                <a:srgbClr val="000000"/>
              </a:solidFill>
              <a:latin typeface="Roboto"/>
              <a:ea typeface="Roboto"/>
              <a:cs typeface="Roboto"/>
              <a:sym typeface="Roboto"/>
            </a:endParaRPr>
          </a:p>
        </p:txBody>
      </p:sp>
      <p:cxnSp>
        <p:nvCxnSpPr>
          <p:cNvPr id="187" name="Google Shape;187;p18"/>
          <p:cNvCxnSpPr/>
          <p:nvPr/>
        </p:nvCxnSpPr>
        <p:spPr>
          <a:xfrm rot="10800000">
            <a:off x="43503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188" name="Google Shape;188;p18"/>
          <p:cNvSpPr txBox="1"/>
          <p:nvPr/>
        </p:nvSpPr>
        <p:spPr>
          <a:xfrm>
            <a:off x="42205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N</a:t>
            </a:r>
            <a:endParaRPr b="0" baseline="-25000" i="0" sz="900" u="none" cap="none" strike="noStrike">
              <a:solidFill>
                <a:srgbClr val="000000"/>
              </a:solidFill>
              <a:latin typeface="Roboto"/>
              <a:ea typeface="Roboto"/>
              <a:cs typeface="Roboto"/>
              <a:sym typeface="Roboto"/>
            </a:endParaRPr>
          </a:p>
        </p:txBody>
      </p:sp>
      <p:sp>
        <p:nvSpPr>
          <p:cNvPr id="189" name="Google Shape;189;p18"/>
          <p:cNvSpPr/>
          <p:nvPr/>
        </p:nvSpPr>
        <p:spPr>
          <a:xfrm>
            <a:off x="4652700" y="2818175"/>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Transformer Blocks</a:t>
            </a:r>
            <a:endParaRPr b="0" i="0" sz="1400" u="none" cap="none" strike="noStrike">
              <a:solidFill>
                <a:srgbClr val="000000"/>
              </a:solidFill>
              <a:latin typeface="Arial"/>
              <a:ea typeface="Arial"/>
              <a:cs typeface="Arial"/>
              <a:sym typeface="Arial"/>
            </a:endParaRPr>
          </a:p>
        </p:txBody>
      </p:sp>
      <p:cxnSp>
        <p:nvCxnSpPr>
          <p:cNvPr id="190" name="Google Shape;190;p18"/>
          <p:cNvCxnSpPr/>
          <p:nvPr/>
        </p:nvCxnSpPr>
        <p:spPr>
          <a:xfrm rot="10800000">
            <a:off x="5065500" y="2650475"/>
            <a:ext cx="0" cy="167700"/>
          </a:xfrm>
          <a:prstGeom prst="straightConnector1">
            <a:avLst/>
          </a:prstGeom>
          <a:noFill/>
          <a:ln cap="flat" cmpd="sng" w="9525">
            <a:solidFill>
              <a:srgbClr val="424242"/>
            </a:solidFill>
            <a:prstDash val="solid"/>
            <a:round/>
            <a:headEnd len="sm" w="sm" type="none"/>
            <a:tailEnd len="med" w="med" type="triangle"/>
          </a:ln>
        </p:spPr>
      </p:cxnSp>
      <p:sp>
        <p:nvSpPr>
          <p:cNvPr id="191" name="Google Shape;191;p18"/>
          <p:cNvSpPr/>
          <p:nvPr/>
        </p:nvSpPr>
        <p:spPr>
          <a:xfrm>
            <a:off x="4652700" y="2437175"/>
            <a:ext cx="825600" cy="240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192" name="Google Shape;192;p18"/>
          <p:cNvCxnSpPr/>
          <p:nvPr/>
        </p:nvCxnSpPr>
        <p:spPr>
          <a:xfrm rot="10800000">
            <a:off x="5065500" y="2269475"/>
            <a:ext cx="0" cy="167700"/>
          </a:xfrm>
          <a:prstGeom prst="straightConnector1">
            <a:avLst/>
          </a:prstGeom>
          <a:noFill/>
          <a:ln cap="flat" cmpd="sng" w="9525">
            <a:solidFill>
              <a:srgbClr val="424242"/>
            </a:solidFill>
            <a:prstDash val="solid"/>
            <a:round/>
            <a:headEnd len="sm" w="sm" type="none"/>
            <a:tailEnd len="med" w="med" type="triangle"/>
          </a:ln>
        </p:spPr>
      </p:cxnSp>
      <p:sp>
        <p:nvSpPr>
          <p:cNvPr id="193" name="Google Shape;193;p18"/>
          <p:cNvSpPr/>
          <p:nvPr/>
        </p:nvSpPr>
        <p:spPr>
          <a:xfrm>
            <a:off x="4652700" y="2056175"/>
            <a:ext cx="825600" cy="240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194" name="Google Shape;194;p18"/>
          <p:cNvSpPr/>
          <p:nvPr/>
        </p:nvSpPr>
        <p:spPr>
          <a:xfrm>
            <a:off x="4654588" y="3601025"/>
            <a:ext cx="825600" cy="240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95" name="Google Shape;195;p18"/>
          <p:cNvCxnSpPr>
            <a:stCxn id="194" idx="0"/>
          </p:cNvCxnSpPr>
          <p:nvPr/>
        </p:nvCxnSpPr>
        <p:spPr>
          <a:xfrm rot="10800000">
            <a:off x="5062588" y="3344225"/>
            <a:ext cx="4800" cy="256800"/>
          </a:xfrm>
          <a:prstGeom prst="straightConnector1">
            <a:avLst/>
          </a:prstGeom>
          <a:noFill/>
          <a:ln cap="flat" cmpd="sng" w="9525">
            <a:solidFill>
              <a:srgbClr val="424242"/>
            </a:solidFill>
            <a:prstDash val="solid"/>
            <a:round/>
            <a:headEnd len="sm" w="sm" type="none"/>
            <a:tailEnd len="med" w="med" type="triangle"/>
          </a:ln>
        </p:spPr>
      </p:cxnSp>
      <p:cxnSp>
        <p:nvCxnSpPr>
          <p:cNvPr id="196" name="Google Shape;196;p18"/>
          <p:cNvCxnSpPr/>
          <p:nvPr/>
        </p:nvCxnSpPr>
        <p:spPr>
          <a:xfrm rot="10800000">
            <a:off x="5067388" y="3841625"/>
            <a:ext cx="0" cy="167700"/>
          </a:xfrm>
          <a:prstGeom prst="straightConnector1">
            <a:avLst/>
          </a:prstGeom>
          <a:noFill/>
          <a:ln cap="flat" cmpd="sng" w="9525">
            <a:solidFill>
              <a:srgbClr val="424242"/>
            </a:solidFill>
            <a:prstDash val="solid"/>
            <a:round/>
            <a:headEnd len="sm" w="sm" type="none"/>
            <a:tailEnd len="med" w="med" type="triangle"/>
          </a:ln>
        </p:spPr>
      </p:cxnSp>
      <p:sp>
        <p:nvSpPr>
          <p:cNvPr id="197" name="Google Shape;197;p18"/>
          <p:cNvSpPr txBox="1"/>
          <p:nvPr/>
        </p:nvSpPr>
        <p:spPr>
          <a:xfrm>
            <a:off x="46015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1</a:t>
            </a:r>
            <a:endParaRPr b="0" baseline="-25000" i="0" sz="900" u="none" cap="none" strike="noStrike">
              <a:solidFill>
                <a:srgbClr val="000000"/>
              </a:solidFill>
              <a:latin typeface="Roboto"/>
              <a:ea typeface="Roboto"/>
              <a:cs typeface="Roboto"/>
              <a:sym typeface="Roboto"/>
            </a:endParaRPr>
          </a:p>
        </p:txBody>
      </p:sp>
      <p:cxnSp>
        <p:nvCxnSpPr>
          <p:cNvPr id="198" name="Google Shape;198;p18"/>
          <p:cNvCxnSpPr/>
          <p:nvPr/>
        </p:nvCxnSpPr>
        <p:spPr>
          <a:xfrm rot="10800000">
            <a:off x="48837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199" name="Google Shape;199;p18"/>
          <p:cNvSpPr txBox="1"/>
          <p:nvPr/>
        </p:nvSpPr>
        <p:spPr>
          <a:xfrm>
            <a:off x="47539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2</a:t>
            </a:r>
            <a:endParaRPr b="0" baseline="-25000" i="0" sz="900" u="none" cap="none" strike="noStrike">
              <a:solidFill>
                <a:srgbClr val="000000"/>
              </a:solidFill>
              <a:latin typeface="Roboto"/>
              <a:ea typeface="Roboto"/>
              <a:cs typeface="Roboto"/>
              <a:sym typeface="Roboto"/>
            </a:endParaRPr>
          </a:p>
        </p:txBody>
      </p:sp>
      <p:cxnSp>
        <p:nvCxnSpPr>
          <p:cNvPr id="200" name="Google Shape;200;p18"/>
          <p:cNvCxnSpPr/>
          <p:nvPr/>
        </p:nvCxnSpPr>
        <p:spPr>
          <a:xfrm rot="10800000">
            <a:off x="50361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201" name="Google Shape;201;p18"/>
          <p:cNvSpPr txBox="1"/>
          <p:nvPr/>
        </p:nvSpPr>
        <p:spPr>
          <a:xfrm>
            <a:off x="49063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3</a:t>
            </a:r>
            <a:endParaRPr b="0" baseline="-25000" i="0" sz="900" u="none" cap="none" strike="noStrike">
              <a:solidFill>
                <a:srgbClr val="000000"/>
              </a:solidFill>
              <a:latin typeface="Roboto"/>
              <a:ea typeface="Roboto"/>
              <a:cs typeface="Roboto"/>
              <a:sym typeface="Roboto"/>
            </a:endParaRPr>
          </a:p>
        </p:txBody>
      </p:sp>
      <p:cxnSp>
        <p:nvCxnSpPr>
          <p:cNvPr id="202" name="Google Shape;202;p18"/>
          <p:cNvCxnSpPr/>
          <p:nvPr/>
        </p:nvCxnSpPr>
        <p:spPr>
          <a:xfrm rot="10800000">
            <a:off x="51885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203" name="Google Shape;203;p18"/>
          <p:cNvSpPr txBox="1"/>
          <p:nvPr/>
        </p:nvSpPr>
        <p:spPr>
          <a:xfrm>
            <a:off x="50587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a:t>
            </a:r>
            <a:endParaRPr b="0" baseline="-25000" i="0" sz="900" u="none" cap="none" strike="noStrike">
              <a:solidFill>
                <a:srgbClr val="000000"/>
              </a:solidFill>
              <a:latin typeface="Roboto"/>
              <a:ea typeface="Roboto"/>
              <a:cs typeface="Roboto"/>
              <a:sym typeface="Roboto"/>
            </a:endParaRPr>
          </a:p>
        </p:txBody>
      </p:sp>
      <p:sp>
        <p:nvSpPr>
          <p:cNvPr id="204" name="Google Shape;204;p18"/>
          <p:cNvSpPr txBox="1"/>
          <p:nvPr/>
        </p:nvSpPr>
        <p:spPr>
          <a:xfrm>
            <a:off x="52111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N</a:t>
            </a:r>
            <a:endParaRPr b="0" baseline="-25000" i="0" sz="900" u="none" cap="none" strike="noStrike">
              <a:solidFill>
                <a:srgbClr val="000000"/>
              </a:solidFill>
              <a:latin typeface="Roboto"/>
              <a:ea typeface="Roboto"/>
              <a:cs typeface="Roboto"/>
              <a:sym typeface="Roboto"/>
            </a:endParaRPr>
          </a:p>
        </p:txBody>
      </p:sp>
      <p:sp>
        <p:nvSpPr>
          <p:cNvPr id="205" name="Google Shape;205;p18"/>
          <p:cNvSpPr txBox="1"/>
          <p:nvPr/>
        </p:nvSpPr>
        <p:spPr>
          <a:xfrm>
            <a:off x="3929107" y="394002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F9D58"/>
                </a:solidFill>
                <a:latin typeface="Roboto"/>
                <a:ea typeface="Roboto"/>
                <a:cs typeface="Roboto"/>
                <a:sym typeface="Roboto"/>
              </a:rPr>
              <a:t>my</a:t>
            </a:r>
            <a:endParaRPr b="0" i="0" sz="1400" u="none" cap="none" strike="noStrike">
              <a:solidFill>
                <a:srgbClr val="0F9D58"/>
              </a:solidFill>
              <a:latin typeface="Roboto"/>
              <a:ea typeface="Roboto"/>
              <a:cs typeface="Roboto"/>
              <a:sym typeface="Roboto"/>
            </a:endParaRPr>
          </a:p>
        </p:txBody>
      </p:sp>
      <p:sp>
        <p:nvSpPr>
          <p:cNvPr id="206" name="Google Shape;206;p18"/>
          <p:cNvSpPr txBox="1"/>
          <p:nvPr/>
        </p:nvSpPr>
        <p:spPr>
          <a:xfrm>
            <a:off x="4919707" y="394002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B050"/>
                </a:solidFill>
                <a:latin typeface="Roboto"/>
                <a:ea typeface="Roboto"/>
                <a:cs typeface="Roboto"/>
                <a:sym typeface="Roboto"/>
              </a:rPr>
              <a:t>cat</a:t>
            </a:r>
            <a:endParaRPr b="0" i="0" sz="1400" u="none" cap="none" strike="noStrike">
              <a:solidFill>
                <a:srgbClr val="00B050"/>
              </a:solidFill>
              <a:latin typeface="Roboto"/>
              <a:ea typeface="Roboto"/>
              <a:cs typeface="Roboto"/>
              <a:sym typeface="Roboto"/>
            </a:endParaRPr>
          </a:p>
        </p:txBody>
      </p:sp>
      <p:sp>
        <p:nvSpPr>
          <p:cNvPr id="207" name="Google Shape;207;p18"/>
          <p:cNvSpPr txBox="1"/>
          <p:nvPr/>
        </p:nvSpPr>
        <p:spPr>
          <a:xfrm>
            <a:off x="894457" y="1383588"/>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F9D58"/>
                </a:solidFill>
                <a:latin typeface="Roboto"/>
                <a:ea typeface="Roboto"/>
                <a:cs typeface="Roboto"/>
                <a:sym typeface="Roboto"/>
              </a:rPr>
              <a:t>I</a:t>
            </a:r>
            <a:endParaRPr b="0" i="0" sz="1400" u="none" cap="none" strike="noStrike">
              <a:solidFill>
                <a:srgbClr val="0F9D58"/>
              </a:solidFill>
              <a:latin typeface="Roboto"/>
              <a:ea typeface="Roboto"/>
              <a:cs typeface="Roboto"/>
              <a:sym typeface="Roboto"/>
            </a:endParaRPr>
          </a:p>
        </p:txBody>
      </p:sp>
      <p:sp>
        <p:nvSpPr>
          <p:cNvPr id="208" name="Google Shape;208;p18"/>
          <p:cNvSpPr txBox="1"/>
          <p:nvPr/>
        </p:nvSpPr>
        <p:spPr>
          <a:xfrm>
            <a:off x="1795507" y="137052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F9D58"/>
                </a:solidFill>
                <a:latin typeface="Roboto"/>
                <a:ea typeface="Roboto"/>
                <a:cs typeface="Roboto"/>
                <a:sym typeface="Roboto"/>
              </a:rPr>
              <a:t>love</a:t>
            </a:r>
            <a:endParaRPr b="0" i="0" sz="1400" u="none" cap="none" strike="noStrike">
              <a:solidFill>
                <a:srgbClr val="0F9D58"/>
              </a:solidFill>
              <a:latin typeface="Roboto"/>
              <a:ea typeface="Roboto"/>
              <a:cs typeface="Roboto"/>
              <a:sym typeface="Roboto"/>
            </a:endParaRPr>
          </a:p>
        </p:txBody>
      </p:sp>
      <p:sp>
        <p:nvSpPr>
          <p:cNvPr id="209" name="Google Shape;209;p18"/>
          <p:cNvSpPr txBox="1"/>
          <p:nvPr/>
        </p:nvSpPr>
        <p:spPr>
          <a:xfrm>
            <a:off x="2748007" y="1370513"/>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F9D58"/>
                </a:solidFill>
                <a:latin typeface="Roboto"/>
                <a:ea typeface="Roboto"/>
                <a:cs typeface="Roboto"/>
                <a:sym typeface="Roboto"/>
              </a:rPr>
              <a:t>my</a:t>
            </a:r>
            <a:endParaRPr b="0" i="0" sz="1400" u="none" cap="none" strike="noStrike">
              <a:solidFill>
                <a:srgbClr val="0F9D58"/>
              </a:solidFill>
              <a:latin typeface="Roboto"/>
              <a:ea typeface="Roboto"/>
              <a:cs typeface="Roboto"/>
              <a:sym typeface="Roboto"/>
            </a:endParaRPr>
          </a:p>
        </p:txBody>
      </p:sp>
      <p:sp>
        <p:nvSpPr>
          <p:cNvPr id="210" name="Google Shape;210;p18"/>
          <p:cNvSpPr txBox="1"/>
          <p:nvPr/>
        </p:nvSpPr>
        <p:spPr>
          <a:xfrm>
            <a:off x="30013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a:t>
            </a:r>
            <a:endParaRPr b="0" baseline="-25000" i="0" sz="900" u="none" cap="none" strike="noStrike">
              <a:solidFill>
                <a:srgbClr val="000000"/>
              </a:solidFill>
              <a:latin typeface="Roboto"/>
              <a:ea typeface="Roboto"/>
              <a:cs typeface="Roboto"/>
              <a:sym typeface="Roboto"/>
            </a:endParaRPr>
          </a:p>
        </p:txBody>
      </p:sp>
      <p:sp>
        <p:nvSpPr>
          <p:cNvPr id="211" name="Google Shape;211;p18"/>
          <p:cNvSpPr txBox="1"/>
          <p:nvPr/>
        </p:nvSpPr>
        <p:spPr>
          <a:xfrm>
            <a:off x="3891007" y="1370513"/>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B050"/>
                </a:solidFill>
                <a:latin typeface="Roboto"/>
                <a:ea typeface="Roboto"/>
                <a:cs typeface="Roboto"/>
                <a:sym typeface="Roboto"/>
              </a:rPr>
              <a:t>cat</a:t>
            </a:r>
            <a:endParaRPr b="0" i="0" sz="1400" u="none" cap="none" strike="noStrike">
              <a:solidFill>
                <a:srgbClr val="00B050"/>
              </a:solidFill>
              <a:latin typeface="Roboto"/>
              <a:ea typeface="Roboto"/>
              <a:cs typeface="Roboto"/>
              <a:sym typeface="Roboto"/>
            </a:endParaRPr>
          </a:p>
        </p:txBody>
      </p:sp>
      <p:sp>
        <p:nvSpPr>
          <p:cNvPr id="212" name="Google Shape;212;p18"/>
          <p:cNvSpPr txBox="1"/>
          <p:nvPr/>
        </p:nvSpPr>
        <p:spPr>
          <a:xfrm>
            <a:off x="4805407" y="1370513"/>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B050"/>
                </a:solidFill>
                <a:latin typeface="Roboto"/>
                <a:ea typeface="Roboto"/>
                <a:cs typeface="Roboto"/>
                <a:sym typeface="Roboto"/>
              </a:rPr>
              <a:t>&lt;eos&gt;</a:t>
            </a:r>
            <a:endParaRPr b="0" i="0" sz="1400" u="none" cap="none" strike="noStrike">
              <a:solidFill>
                <a:srgbClr val="00B050"/>
              </a:solidFill>
              <a:latin typeface="Roboto"/>
              <a:ea typeface="Roboto"/>
              <a:cs typeface="Roboto"/>
              <a:sym typeface="Roboto"/>
            </a:endParaRPr>
          </a:p>
        </p:txBody>
      </p:sp>
      <p:pic>
        <p:nvPicPr>
          <p:cNvPr id="213" name="Google Shape;213;p18"/>
          <p:cNvPicPr preferRelativeResize="0"/>
          <p:nvPr/>
        </p:nvPicPr>
        <p:blipFill rotWithShape="1">
          <a:blip r:embed="rId3">
            <a:alphaModFix/>
          </a:blip>
          <a:srcRect b="0" l="0" r="0" t="0"/>
          <a:stretch/>
        </p:blipFill>
        <p:spPr>
          <a:xfrm>
            <a:off x="6308854" y="1653038"/>
            <a:ext cx="1418925" cy="2356286"/>
          </a:xfrm>
          <a:prstGeom prst="rect">
            <a:avLst/>
          </a:prstGeom>
          <a:noFill/>
          <a:ln>
            <a:noFill/>
          </a:ln>
        </p:spPr>
      </p:pic>
      <p:sp>
        <p:nvSpPr>
          <p:cNvPr id="214" name="Google Shape;214;p18"/>
          <p:cNvSpPr/>
          <p:nvPr/>
        </p:nvSpPr>
        <p:spPr>
          <a:xfrm>
            <a:off x="4503850" y="2639000"/>
            <a:ext cx="1127100" cy="860400"/>
          </a:xfrm>
          <a:prstGeom prst="ellipse">
            <a:avLst/>
          </a:prstGeom>
          <a:solidFill>
            <a:srgbClr val="FF0000">
              <a:alpha val="23921"/>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8"/>
          <p:cNvSpPr/>
          <p:nvPr/>
        </p:nvSpPr>
        <p:spPr>
          <a:xfrm>
            <a:off x="6201750" y="1453738"/>
            <a:ext cx="1890000" cy="2754900"/>
          </a:xfrm>
          <a:prstGeom prst="ellipse">
            <a:avLst/>
          </a:prstGeom>
          <a:solidFill>
            <a:srgbClr val="FF0000">
              <a:alpha val="23921"/>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19" name="Shape 219"/>
        <p:cNvGrpSpPr/>
        <p:nvPr/>
      </p:nvGrpSpPr>
      <p:grpSpPr>
        <a:xfrm>
          <a:off x="0" y="0"/>
          <a:ext cx="0" cy="0"/>
          <a:chOff x="0" y="0"/>
          <a:chExt cx="0" cy="0"/>
        </a:xfrm>
      </p:grpSpPr>
      <p:sp>
        <p:nvSpPr>
          <p:cNvPr id="220" name="Google Shape;220;p1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GPT-1</a:t>
            </a:r>
            <a:endParaRPr sz="2600"/>
          </a:p>
        </p:txBody>
      </p:sp>
      <p:sp>
        <p:nvSpPr>
          <p:cNvPr id="221" name="Google Shape;221;p1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222" name="Google Shape;222;p19"/>
          <p:cNvSpPr txBox="1"/>
          <p:nvPr/>
        </p:nvSpPr>
        <p:spPr>
          <a:xfrm>
            <a:off x="375675" y="862825"/>
            <a:ext cx="8328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GPT-1 is an </a:t>
            </a:r>
            <a:r>
              <a:rPr b="1" i="0" lang="en-GB" sz="1400" u="none" cap="none" strike="noStrike">
                <a:solidFill>
                  <a:srgbClr val="000000"/>
                </a:solidFill>
                <a:latin typeface="Arial"/>
                <a:ea typeface="Arial"/>
                <a:cs typeface="Arial"/>
                <a:sym typeface="Arial"/>
              </a:rPr>
              <a:t>autoregressive transformer</a:t>
            </a:r>
            <a:r>
              <a:rPr b="0" i="0" lang="en-GB" sz="1400" u="none" cap="none" strike="noStrike">
                <a:solidFill>
                  <a:srgbClr val="000000"/>
                </a:solidFill>
                <a:latin typeface="Arial"/>
                <a:ea typeface="Arial"/>
                <a:cs typeface="Arial"/>
                <a:sym typeface="Arial"/>
              </a:rPr>
              <a:t> trained on a language model task:</a:t>
            </a:r>
            <a:endParaRPr b="1" i="0" sz="1400" u="none" cap="none" strike="noStrike">
              <a:solidFill>
                <a:srgbClr val="000000"/>
              </a:solidFill>
              <a:latin typeface="Arial"/>
              <a:ea typeface="Arial"/>
              <a:cs typeface="Arial"/>
              <a:sym typeface="Arial"/>
            </a:endParaRPr>
          </a:p>
        </p:txBody>
      </p:sp>
      <p:sp>
        <p:nvSpPr>
          <p:cNvPr id="223" name="Google Shape;223;p19"/>
          <p:cNvSpPr/>
          <p:nvPr/>
        </p:nvSpPr>
        <p:spPr>
          <a:xfrm>
            <a:off x="584700" y="2820900"/>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Transformer Blocks</a:t>
            </a:r>
            <a:endParaRPr b="0" i="0" sz="800" u="none" cap="none" strike="noStrike">
              <a:solidFill>
                <a:srgbClr val="000000"/>
              </a:solidFill>
              <a:latin typeface="Arial"/>
              <a:ea typeface="Arial"/>
              <a:cs typeface="Arial"/>
              <a:sym typeface="Arial"/>
            </a:endParaRPr>
          </a:p>
        </p:txBody>
      </p:sp>
      <p:sp>
        <p:nvSpPr>
          <p:cNvPr id="224" name="Google Shape;224;p19"/>
          <p:cNvSpPr/>
          <p:nvPr/>
        </p:nvSpPr>
        <p:spPr>
          <a:xfrm>
            <a:off x="1604700" y="2818175"/>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Transformer Blocks</a:t>
            </a:r>
            <a:endParaRPr b="0" i="0" sz="1400" u="none" cap="none" strike="noStrike">
              <a:solidFill>
                <a:srgbClr val="000000"/>
              </a:solidFill>
              <a:latin typeface="Arial"/>
              <a:ea typeface="Arial"/>
              <a:cs typeface="Arial"/>
              <a:sym typeface="Arial"/>
            </a:endParaRPr>
          </a:p>
        </p:txBody>
      </p:sp>
      <p:cxnSp>
        <p:nvCxnSpPr>
          <p:cNvPr id="225" name="Google Shape;225;p19"/>
          <p:cNvCxnSpPr/>
          <p:nvPr/>
        </p:nvCxnSpPr>
        <p:spPr>
          <a:xfrm rot="10800000">
            <a:off x="997500" y="26532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226" name="Google Shape;226;p19"/>
          <p:cNvCxnSpPr/>
          <p:nvPr/>
        </p:nvCxnSpPr>
        <p:spPr>
          <a:xfrm rot="10800000">
            <a:off x="2017500" y="2650475"/>
            <a:ext cx="0" cy="167700"/>
          </a:xfrm>
          <a:prstGeom prst="straightConnector1">
            <a:avLst/>
          </a:prstGeom>
          <a:noFill/>
          <a:ln cap="flat" cmpd="sng" w="9525">
            <a:solidFill>
              <a:srgbClr val="424242"/>
            </a:solidFill>
            <a:prstDash val="solid"/>
            <a:round/>
            <a:headEnd len="sm" w="sm" type="none"/>
            <a:tailEnd len="med" w="med" type="triangle"/>
          </a:ln>
        </p:spPr>
      </p:cxnSp>
      <p:sp>
        <p:nvSpPr>
          <p:cNvPr id="227" name="Google Shape;227;p19"/>
          <p:cNvSpPr/>
          <p:nvPr/>
        </p:nvSpPr>
        <p:spPr>
          <a:xfrm>
            <a:off x="584700" y="2439900"/>
            <a:ext cx="825600" cy="240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228" name="Google Shape;228;p19"/>
          <p:cNvSpPr/>
          <p:nvPr/>
        </p:nvSpPr>
        <p:spPr>
          <a:xfrm>
            <a:off x="1604700" y="2437175"/>
            <a:ext cx="825600" cy="240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229" name="Google Shape;229;p19"/>
          <p:cNvCxnSpPr/>
          <p:nvPr/>
        </p:nvCxnSpPr>
        <p:spPr>
          <a:xfrm rot="10800000">
            <a:off x="997500" y="22722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230" name="Google Shape;230;p19"/>
          <p:cNvCxnSpPr/>
          <p:nvPr/>
        </p:nvCxnSpPr>
        <p:spPr>
          <a:xfrm rot="10800000">
            <a:off x="2017500" y="2269475"/>
            <a:ext cx="0" cy="167700"/>
          </a:xfrm>
          <a:prstGeom prst="straightConnector1">
            <a:avLst/>
          </a:prstGeom>
          <a:noFill/>
          <a:ln cap="flat" cmpd="sng" w="9525">
            <a:solidFill>
              <a:srgbClr val="424242"/>
            </a:solidFill>
            <a:prstDash val="solid"/>
            <a:round/>
            <a:headEnd len="sm" w="sm" type="none"/>
            <a:tailEnd len="med" w="med" type="triangle"/>
          </a:ln>
        </p:spPr>
      </p:cxnSp>
      <p:sp>
        <p:nvSpPr>
          <p:cNvPr id="231" name="Google Shape;231;p19"/>
          <p:cNvSpPr/>
          <p:nvPr/>
        </p:nvSpPr>
        <p:spPr>
          <a:xfrm>
            <a:off x="584700" y="2058900"/>
            <a:ext cx="825600" cy="240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200" u="none" cap="none" strike="noStrike">
              <a:solidFill>
                <a:srgbClr val="000000"/>
              </a:solidFill>
              <a:latin typeface="Arial"/>
              <a:ea typeface="Arial"/>
              <a:cs typeface="Arial"/>
              <a:sym typeface="Arial"/>
            </a:endParaRPr>
          </a:p>
        </p:txBody>
      </p:sp>
      <p:sp>
        <p:nvSpPr>
          <p:cNvPr id="232" name="Google Shape;232;p19"/>
          <p:cNvSpPr/>
          <p:nvPr/>
        </p:nvSpPr>
        <p:spPr>
          <a:xfrm>
            <a:off x="1604700" y="2056175"/>
            <a:ext cx="825600" cy="240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cxnSp>
        <p:nvCxnSpPr>
          <p:cNvPr id="233" name="Google Shape;233;p19"/>
          <p:cNvCxnSpPr/>
          <p:nvPr/>
        </p:nvCxnSpPr>
        <p:spPr>
          <a:xfrm rot="10800000">
            <a:off x="6927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234" name="Google Shape;234;p19"/>
          <p:cNvSpPr txBox="1"/>
          <p:nvPr/>
        </p:nvSpPr>
        <p:spPr>
          <a:xfrm>
            <a:off x="5629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1</a:t>
            </a:r>
            <a:endParaRPr b="0" baseline="-25000" i="0" sz="900" u="none" cap="none" strike="noStrike">
              <a:solidFill>
                <a:srgbClr val="000000"/>
              </a:solidFill>
              <a:latin typeface="Roboto"/>
              <a:ea typeface="Roboto"/>
              <a:cs typeface="Roboto"/>
              <a:sym typeface="Roboto"/>
            </a:endParaRPr>
          </a:p>
        </p:txBody>
      </p:sp>
      <p:sp>
        <p:nvSpPr>
          <p:cNvPr id="235" name="Google Shape;235;p19"/>
          <p:cNvSpPr/>
          <p:nvPr/>
        </p:nvSpPr>
        <p:spPr>
          <a:xfrm>
            <a:off x="1606588" y="3601025"/>
            <a:ext cx="825600" cy="240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236" name="Google Shape;236;p19"/>
          <p:cNvCxnSpPr>
            <a:stCxn id="235" idx="0"/>
          </p:cNvCxnSpPr>
          <p:nvPr/>
        </p:nvCxnSpPr>
        <p:spPr>
          <a:xfrm rot="10800000">
            <a:off x="2014588" y="3344225"/>
            <a:ext cx="4800" cy="256800"/>
          </a:xfrm>
          <a:prstGeom prst="straightConnector1">
            <a:avLst/>
          </a:prstGeom>
          <a:noFill/>
          <a:ln cap="flat" cmpd="sng" w="9525">
            <a:solidFill>
              <a:srgbClr val="424242"/>
            </a:solidFill>
            <a:prstDash val="solid"/>
            <a:round/>
            <a:headEnd len="sm" w="sm" type="none"/>
            <a:tailEnd len="med" w="med" type="triangle"/>
          </a:ln>
        </p:spPr>
      </p:cxnSp>
      <p:cxnSp>
        <p:nvCxnSpPr>
          <p:cNvPr id="237" name="Google Shape;237;p19"/>
          <p:cNvCxnSpPr/>
          <p:nvPr/>
        </p:nvCxnSpPr>
        <p:spPr>
          <a:xfrm rot="10800000">
            <a:off x="2019388" y="3841625"/>
            <a:ext cx="0" cy="167700"/>
          </a:xfrm>
          <a:prstGeom prst="straightConnector1">
            <a:avLst/>
          </a:prstGeom>
          <a:noFill/>
          <a:ln cap="flat" cmpd="sng" w="9525">
            <a:solidFill>
              <a:srgbClr val="424242"/>
            </a:solidFill>
            <a:prstDash val="solid"/>
            <a:round/>
            <a:headEnd len="sm" w="sm" type="none"/>
            <a:tailEnd len="med" w="med" type="triangle"/>
          </a:ln>
        </p:spPr>
      </p:cxnSp>
      <p:sp>
        <p:nvSpPr>
          <p:cNvPr id="238" name="Google Shape;238;p19"/>
          <p:cNvSpPr/>
          <p:nvPr/>
        </p:nvSpPr>
        <p:spPr>
          <a:xfrm>
            <a:off x="584688" y="3593400"/>
            <a:ext cx="825600" cy="240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239" name="Google Shape;239;p19"/>
          <p:cNvCxnSpPr>
            <a:stCxn id="238" idx="0"/>
          </p:cNvCxnSpPr>
          <p:nvPr/>
        </p:nvCxnSpPr>
        <p:spPr>
          <a:xfrm rot="10800000">
            <a:off x="992688" y="3336600"/>
            <a:ext cx="4800" cy="256800"/>
          </a:xfrm>
          <a:prstGeom prst="straightConnector1">
            <a:avLst/>
          </a:prstGeom>
          <a:noFill/>
          <a:ln cap="flat" cmpd="sng" w="9525">
            <a:solidFill>
              <a:srgbClr val="424242"/>
            </a:solidFill>
            <a:prstDash val="solid"/>
            <a:round/>
            <a:headEnd len="sm" w="sm" type="none"/>
            <a:tailEnd len="med" w="med" type="triangle"/>
          </a:ln>
        </p:spPr>
      </p:cxnSp>
      <p:cxnSp>
        <p:nvCxnSpPr>
          <p:cNvPr id="240" name="Google Shape;240;p19"/>
          <p:cNvCxnSpPr/>
          <p:nvPr/>
        </p:nvCxnSpPr>
        <p:spPr>
          <a:xfrm rot="10800000">
            <a:off x="997488" y="3834000"/>
            <a:ext cx="0" cy="167700"/>
          </a:xfrm>
          <a:prstGeom prst="straightConnector1">
            <a:avLst/>
          </a:prstGeom>
          <a:noFill/>
          <a:ln cap="flat" cmpd="sng" w="9525">
            <a:solidFill>
              <a:srgbClr val="424242"/>
            </a:solidFill>
            <a:prstDash val="solid"/>
            <a:round/>
            <a:headEnd len="sm" w="sm" type="none"/>
            <a:tailEnd len="med" w="med" type="triangle"/>
          </a:ln>
        </p:spPr>
      </p:cxnSp>
      <p:sp>
        <p:nvSpPr>
          <p:cNvPr id="241" name="Google Shape;241;p19"/>
          <p:cNvSpPr txBox="1"/>
          <p:nvPr/>
        </p:nvSpPr>
        <p:spPr>
          <a:xfrm>
            <a:off x="675007" y="394002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F9D58"/>
                </a:solidFill>
                <a:latin typeface="Roboto"/>
                <a:ea typeface="Roboto"/>
                <a:cs typeface="Roboto"/>
                <a:sym typeface="Roboto"/>
              </a:rPr>
              <a:t>&lt;bos&gt;</a:t>
            </a:r>
            <a:endParaRPr b="0" i="0" sz="1400" u="none" cap="none" strike="noStrike">
              <a:solidFill>
                <a:srgbClr val="0F9D58"/>
              </a:solidFill>
              <a:latin typeface="Roboto"/>
              <a:ea typeface="Roboto"/>
              <a:cs typeface="Roboto"/>
              <a:sym typeface="Roboto"/>
            </a:endParaRPr>
          </a:p>
        </p:txBody>
      </p:sp>
      <p:cxnSp>
        <p:nvCxnSpPr>
          <p:cNvPr id="242" name="Google Shape;242;p19"/>
          <p:cNvCxnSpPr/>
          <p:nvPr/>
        </p:nvCxnSpPr>
        <p:spPr>
          <a:xfrm rot="10800000">
            <a:off x="8451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243" name="Google Shape;243;p19"/>
          <p:cNvSpPr txBox="1"/>
          <p:nvPr/>
        </p:nvSpPr>
        <p:spPr>
          <a:xfrm>
            <a:off x="7153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2</a:t>
            </a:r>
            <a:endParaRPr b="0" baseline="-25000" i="0" sz="900" u="none" cap="none" strike="noStrike">
              <a:solidFill>
                <a:srgbClr val="000000"/>
              </a:solidFill>
              <a:latin typeface="Roboto"/>
              <a:ea typeface="Roboto"/>
              <a:cs typeface="Roboto"/>
              <a:sym typeface="Roboto"/>
            </a:endParaRPr>
          </a:p>
        </p:txBody>
      </p:sp>
      <p:cxnSp>
        <p:nvCxnSpPr>
          <p:cNvPr id="244" name="Google Shape;244;p19"/>
          <p:cNvCxnSpPr/>
          <p:nvPr/>
        </p:nvCxnSpPr>
        <p:spPr>
          <a:xfrm rot="10800000">
            <a:off x="9975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245" name="Google Shape;245;p19"/>
          <p:cNvSpPr txBox="1"/>
          <p:nvPr/>
        </p:nvSpPr>
        <p:spPr>
          <a:xfrm>
            <a:off x="8677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3</a:t>
            </a:r>
            <a:endParaRPr b="0" baseline="-25000" i="0" sz="900" u="none" cap="none" strike="noStrike">
              <a:solidFill>
                <a:srgbClr val="000000"/>
              </a:solidFill>
              <a:latin typeface="Roboto"/>
              <a:ea typeface="Roboto"/>
              <a:cs typeface="Roboto"/>
              <a:sym typeface="Roboto"/>
            </a:endParaRPr>
          </a:p>
        </p:txBody>
      </p:sp>
      <p:cxnSp>
        <p:nvCxnSpPr>
          <p:cNvPr id="246" name="Google Shape;246;p19"/>
          <p:cNvCxnSpPr/>
          <p:nvPr/>
        </p:nvCxnSpPr>
        <p:spPr>
          <a:xfrm rot="10800000">
            <a:off x="11499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247" name="Google Shape;247;p19"/>
          <p:cNvSpPr txBox="1"/>
          <p:nvPr/>
        </p:nvSpPr>
        <p:spPr>
          <a:xfrm>
            <a:off x="10201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a:t>
            </a:r>
            <a:endParaRPr b="0" baseline="-25000" i="0" sz="900" u="none" cap="none" strike="noStrike">
              <a:solidFill>
                <a:srgbClr val="000000"/>
              </a:solidFill>
              <a:latin typeface="Roboto"/>
              <a:ea typeface="Roboto"/>
              <a:cs typeface="Roboto"/>
              <a:sym typeface="Roboto"/>
            </a:endParaRPr>
          </a:p>
        </p:txBody>
      </p:sp>
      <p:cxnSp>
        <p:nvCxnSpPr>
          <p:cNvPr id="248" name="Google Shape;248;p19"/>
          <p:cNvCxnSpPr/>
          <p:nvPr/>
        </p:nvCxnSpPr>
        <p:spPr>
          <a:xfrm rot="10800000">
            <a:off x="13023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249" name="Google Shape;249;p19"/>
          <p:cNvSpPr txBox="1"/>
          <p:nvPr/>
        </p:nvSpPr>
        <p:spPr>
          <a:xfrm>
            <a:off x="11725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N</a:t>
            </a:r>
            <a:endParaRPr b="0" baseline="-25000" i="0" sz="900" u="none" cap="none" strike="noStrike">
              <a:solidFill>
                <a:srgbClr val="000000"/>
              </a:solidFill>
              <a:latin typeface="Roboto"/>
              <a:ea typeface="Roboto"/>
              <a:cs typeface="Roboto"/>
              <a:sym typeface="Roboto"/>
            </a:endParaRPr>
          </a:p>
        </p:txBody>
      </p:sp>
      <p:cxnSp>
        <p:nvCxnSpPr>
          <p:cNvPr id="250" name="Google Shape;250;p19"/>
          <p:cNvCxnSpPr/>
          <p:nvPr/>
        </p:nvCxnSpPr>
        <p:spPr>
          <a:xfrm rot="10800000">
            <a:off x="16833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251" name="Google Shape;251;p19"/>
          <p:cNvSpPr txBox="1"/>
          <p:nvPr/>
        </p:nvSpPr>
        <p:spPr>
          <a:xfrm>
            <a:off x="15535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1</a:t>
            </a:r>
            <a:endParaRPr b="0" baseline="-25000" i="0" sz="900" u="none" cap="none" strike="noStrike">
              <a:solidFill>
                <a:srgbClr val="000000"/>
              </a:solidFill>
              <a:latin typeface="Roboto"/>
              <a:ea typeface="Roboto"/>
              <a:cs typeface="Roboto"/>
              <a:sym typeface="Roboto"/>
            </a:endParaRPr>
          </a:p>
        </p:txBody>
      </p:sp>
      <p:cxnSp>
        <p:nvCxnSpPr>
          <p:cNvPr id="252" name="Google Shape;252;p19"/>
          <p:cNvCxnSpPr/>
          <p:nvPr/>
        </p:nvCxnSpPr>
        <p:spPr>
          <a:xfrm rot="10800000">
            <a:off x="18357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253" name="Google Shape;253;p19"/>
          <p:cNvSpPr txBox="1"/>
          <p:nvPr/>
        </p:nvSpPr>
        <p:spPr>
          <a:xfrm>
            <a:off x="17059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2</a:t>
            </a:r>
            <a:endParaRPr b="0" baseline="-25000" i="0" sz="900" u="none" cap="none" strike="noStrike">
              <a:solidFill>
                <a:srgbClr val="000000"/>
              </a:solidFill>
              <a:latin typeface="Roboto"/>
              <a:ea typeface="Roboto"/>
              <a:cs typeface="Roboto"/>
              <a:sym typeface="Roboto"/>
            </a:endParaRPr>
          </a:p>
        </p:txBody>
      </p:sp>
      <p:cxnSp>
        <p:nvCxnSpPr>
          <p:cNvPr id="254" name="Google Shape;254;p19"/>
          <p:cNvCxnSpPr/>
          <p:nvPr/>
        </p:nvCxnSpPr>
        <p:spPr>
          <a:xfrm rot="10800000">
            <a:off x="19881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255" name="Google Shape;255;p19"/>
          <p:cNvSpPr txBox="1"/>
          <p:nvPr/>
        </p:nvSpPr>
        <p:spPr>
          <a:xfrm>
            <a:off x="18583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3</a:t>
            </a:r>
            <a:endParaRPr b="0" baseline="-25000" i="0" sz="900" u="none" cap="none" strike="noStrike">
              <a:solidFill>
                <a:srgbClr val="000000"/>
              </a:solidFill>
              <a:latin typeface="Roboto"/>
              <a:ea typeface="Roboto"/>
              <a:cs typeface="Roboto"/>
              <a:sym typeface="Roboto"/>
            </a:endParaRPr>
          </a:p>
        </p:txBody>
      </p:sp>
      <p:cxnSp>
        <p:nvCxnSpPr>
          <p:cNvPr id="256" name="Google Shape;256;p19"/>
          <p:cNvCxnSpPr/>
          <p:nvPr/>
        </p:nvCxnSpPr>
        <p:spPr>
          <a:xfrm rot="10800000">
            <a:off x="21405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257" name="Google Shape;257;p19"/>
          <p:cNvSpPr txBox="1"/>
          <p:nvPr/>
        </p:nvSpPr>
        <p:spPr>
          <a:xfrm>
            <a:off x="20107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a:t>
            </a:r>
            <a:endParaRPr b="0" baseline="-25000" i="0" sz="900" u="none" cap="none" strike="noStrike">
              <a:solidFill>
                <a:srgbClr val="000000"/>
              </a:solidFill>
              <a:latin typeface="Roboto"/>
              <a:ea typeface="Roboto"/>
              <a:cs typeface="Roboto"/>
              <a:sym typeface="Roboto"/>
            </a:endParaRPr>
          </a:p>
        </p:txBody>
      </p:sp>
      <p:cxnSp>
        <p:nvCxnSpPr>
          <p:cNvPr id="258" name="Google Shape;258;p19"/>
          <p:cNvCxnSpPr/>
          <p:nvPr/>
        </p:nvCxnSpPr>
        <p:spPr>
          <a:xfrm rot="10800000">
            <a:off x="22929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259" name="Google Shape;259;p19"/>
          <p:cNvSpPr txBox="1"/>
          <p:nvPr/>
        </p:nvSpPr>
        <p:spPr>
          <a:xfrm>
            <a:off x="21631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N</a:t>
            </a:r>
            <a:endParaRPr b="0" baseline="-25000" i="0" sz="900" u="none" cap="none" strike="noStrike">
              <a:solidFill>
                <a:srgbClr val="000000"/>
              </a:solidFill>
              <a:latin typeface="Roboto"/>
              <a:ea typeface="Roboto"/>
              <a:cs typeface="Roboto"/>
              <a:sym typeface="Roboto"/>
            </a:endParaRPr>
          </a:p>
        </p:txBody>
      </p:sp>
      <p:sp>
        <p:nvSpPr>
          <p:cNvPr id="260" name="Google Shape;260;p19"/>
          <p:cNvSpPr/>
          <p:nvPr/>
        </p:nvSpPr>
        <p:spPr>
          <a:xfrm>
            <a:off x="2595300" y="2818175"/>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Transformer Blocks</a:t>
            </a:r>
            <a:endParaRPr b="0" i="0" sz="1400" u="none" cap="none" strike="noStrike">
              <a:solidFill>
                <a:srgbClr val="000000"/>
              </a:solidFill>
              <a:latin typeface="Arial"/>
              <a:ea typeface="Arial"/>
              <a:cs typeface="Arial"/>
              <a:sym typeface="Arial"/>
            </a:endParaRPr>
          </a:p>
        </p:txBody>
      </p:sp>
      <p:cxnSp>
        <p:nvCxnSpPr>
          <p:cNvPr id="261" name="Google Shape;261;p19"/>
          <p:cNvCxnSpPr/>
          <p:nvPr/>
        </p:nvCxnSpPr>
        <p:spPr>
          <a:xfrm rot="10800000">
            <a:off x="3008100" y="2650475"/>
            <a:ext cx="0" cy="167700"/>
          </a:xfrm>
          <a:prstGeom prst="straightConnector1">
            <a:avLst/>
          </a:prstGeom>
          <a:noFill/>
          <a:ln cap="flat" cmpd="sng" w="9525">
            <a:solidFill>
              <a:srgbClr val="424242"/>
            </a:solidFill>
            <a:prstDash val="solid"/>
            <a:round/>
            <a:headEnd len="sm" w="sm" type="none"/>
            <a:tailEnd len="med" w="med" type="triangle"/>
          </a:ln>
        </p:spPr>
      </p:cxnSp>
      <p:sp>
        <p:nvSpPr>
          <p:cNvPr id="262" name="Google Shape;262;p19"/>
          <p:cNvSpPr/>
          <p:nvPr/>
        </p:nvSpPr>
        <p:spPr>
          <a:xfrm>
            <a:off x="2595300" y="2437175"/>
            <a:ext cx="825600" cy="240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263" name="Google Shape;263;p19"/>
          <p:cNvCxnSpPr/>
          <p:nvPr/>
        </p:nvCxnSpPr>
        <p:spPr>
          <a:xfrm rot="10800000">
            <a:off x="3008100" y="2269475"/>
            <a:ext cx="0" cy="167700"/>
          </a:xfrm>
          <a:prstGeom prst="straightConnector1">
            <a:avLst/>
          </a:prstGeom>
          <a:noFill/>
          <a:ln cap="flat" cmpd="sng" w="9525">
            <a:solidFill>
              <a:srgbClr val="424242"/>
            </a:solidFill>
            <a:prstDash val="solid"/>
            <a:round/>
            <a:headEnd len="sm" w="sm" type="none"/>
            <a:tailEnd len="med" w="med" type="triangle"/>
          </a:ln>
        </p:spPr>
      </p:cxnSp>
      <p:sp>
        <p:nvSpPr>
          <p:cNvPr id="264" name="Google Shape;264;p19"/>
          <p:cNvSpPr/>
          <p:nvPr/>
        </p:nvSpPr>
        <p:spPr>
          <a:xfrm>
            <a:off x="2595300" y="2056175"/>
            <a:ext cx="825600" cy="240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265" name="Google Shape;265;p19"/>
          <p:cNvSpPr/>
          <p:nvPr/>
        </p:nvSpPr>
        <p:spPr>
          <a:xfrm>
            <a:off x="2597188" y="3601025"/>
            <a:ext cx="825600" cy="240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266" name="Google Shape;266;p19"/>
          <p:cNvCxnSpPr>
            <a:stCxn id="265" idx="0"/>
          </p:cNvCxnSpPr>
          <p:nvPr/>
        </p:nvCxnSpPr>
        <p:spPr>
          <a:xfrm rot="10800000">
            <a:off x="3005188" y="3344225"/>
            <a:ext cx="4800" cy="256800"/>
          </a:xfrm>
          <a:prstGeom prst="straightConnector1">
            <a:avLst/>
          </a:prstGeom>
          <a:noFill/>
          <a:ln cap="flat" cmpd="sng" w="9525">
            <a:solidFill>
              <a:srgbClr val="424242"/>
            </a:solidFill>
            <a:prstDash val="solid"/>
            <a:round/>
            <a:headEnd len="sm" w="sm" type="none"/>
            <a:tailEnd len="med" w="med" type="triangle"/>
          </a:ln>
        </p:spPr>
      </p:cxnSp>
      <p:cxnSp>
        <p:nvCxnSpPr>
          <p:cNvPr id="267" name="Google Shape;267;p19"/>
          <p:cNvCxnSpPr/>
          <p:nvPr/>
        </p:nvCxnSpPr>
        <p:spPr>
          <a:xfrm rot="10800000">
            <a:off x="3009988" y="3841625"/>
            <a:ext cx="0" cy="167700"/>
          </a:xfrm>
          <a:prstGeom prst="straightConnector1">
            <a:avLst/>
          </a:prstGeom>
          <a:noFill/>
          <a:ln cap="flat" cmpd="sng" w="9525">
            <a:solidFill>
              <a:srgbClr val="424242"/>
            </a:solidFill>
            <a:prstDash val="solid"/>
            <a:round/>
            <a:headEnd len="sm" w="sm" type="none"/>
            <a:tailEnd len="med" w="med" type="triangle"/>
          </a:ln>
        </p:spPr>
      </p:cxnSp>
      <p:sp>
        <p:nvSpPr>
          <p:cNvPr id="268" name="Google Shape;268;p19"/>
          <p:cNvSpPr txBox="1"/>
          <p:nvPr/>
        </p:nvSpPr>
        <p:spPr>
          <a:xfrm>
            <a:off x="25441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1</a:t>
            </a:r>
            <a:endParaRPr b="0" baseline="-25000" i="0" sz="900" u="none" cap="none" strike="noStrike">
              <a:solidFill>
                <a:srgbClr val="000000"/>
              </a:solidFill>
              <a:latin typeface="Roboto"/>
              <a:ea typeface="Roboto"/>
              <a:cs typeface="Roboto"/>
              <a:sym typeface="Roboto"/>
            </a:endParaRPr>
          </a:p>
        </p:txBody>
      </p:sp>
      <p:cxnSp>
        <p:nvCxnSpPr>
          <p:cNvPr id="269" name="Google Shape;269;p19"/>
          <p:cNvCxnSpPr/>
          <p:nvPr/>
        </p:nvCxnSpPr>
        <p:spPr>
          <a:xfrm rot="10800000">
            <a:off x="28263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270" name="Google Shape;270;p19"/>
          <p:cNvSpPr txBox="1"/>
          <p:nvPr/>
        </p:nvSpPr>
        <p:spPr>
          <a:xfrm>
            <a:off x="26965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2</a:t>
            </a:r>
            <a:endParaRPr b="0" baseline="-25000" i="0" sz="900" u="none" cap="none" strike="noStrike">
              <a:solidFill>
                <a:srgbClr val="000000"/>
              </a:solidFill>
              <a:latin typeface="Roboto"/>
              <a:ea typeface="Roboto"/>
              <a:cs typeface="Roboto"/>
              <a:sym typeface="Roboto"/>
            </a:endParaRPr>
          </a:p>
        </p:txBody>
      </p:sp>
      <p:cxnSp>
        <p:nvCxnSpPr>
          <p:cNvPr id="271" name="Google Shape;271;p19"/>
          <p:cNvCxnSpPr/>
          <p:nvPr/>
        </p:nvCxnSpPr>
        <p:spPr>
          <a:xfrm rot="10800000">
            <a:off x="29787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272" name="Google Shape;272;p19"/>
          <p:cNvSpPr txBox="1"/>
          <p:nvPr/>
        </p:nvSpPr>
        <p:spPr>
          <a:xfrm>
            <a:off x="28489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3</a:t>
            </a:r>
            <a:endParaRPr b="0" baseline="-25000" i="0" sz="900" u="none" cap="none" strike="noStrike">
              <a:solidFill>
                <a:srgbClr val="000000"/>
              </a:solidFill>
              <a:latin typeface="Roboto"/>
              <a:ea typeface="Roboto"/>
              <a:cs typeface="Roboto"/>
              <a:sym typeface="Roboto"/>
            </a:endParaRPr>
          </a:p>
        </p:txBody>
      </p:sp>
      <p:cxnSp>
        <p:nvCxnSpPr>
          <p:cNvPr id="273" name="Google Shape;273;p19"/>
          <p:cNvCxnSpPr/>
          <p:nvPr/>
        </p:nvCxnSpPr>
        <p:spPr>
          <a:xfrm rot="10800000">
            <a:off x="3131100" y="18912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274" name="Google Shape;274;p19"/>
          <p:cNvCxnSpPr/>
          <p:nvPr/>
        </p:nvCxnSpPr>
        <p:spPr>
          <a:xfrm rot="10800000">
            <a:off x="32835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275" name="Google Shape;275;p19"/>
          <p:cNvSpPr txBox="1"/>
          <p:nvPr/>
        </p:nvSpPr>
        <p:spPr>
          <a:xfrm>
            <a:off x="31537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N</a:t>
            </a:r>
            <a:endParaRPr b="0" baseline="-25000" i="0" sz="900" u="none" cap="none" strike="noStrike">
              <a:solidFill>
                <a:srgbClr val="000000"/>
              </a:solidFill>
              <a:latin typeface="Roboto"/>
              <a:ea typeface="Roboto"/>
              <a:cs typeface="Roboto"/>
              <a:sym typeface="Roboto"/>
            </a:endParaRPr>
          </a:p>
        </p:txBody>
      </p:sp>
      <p:sp>
        <p:nvSpPr>
          <p:cNvPr id="276" name="Google Shape;276;p19"/>
          <p:cNvSpPr txBox="1"/>
          <p:nvPr/>
        </p:nvSpPr>
        <p:spPr>
          <a:xfrm>
            <a:off x="1871707" y="394002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F9D58"/>
                </a:solidFill>
                <a:latin typeface="Roboto"/>
                <a:ea typeface="Roboto"/>
                <a:cs typeface="Roboto"/>
                <a:sym typeface="Roboto"/>
              </a:rPr>
              <a:t>I</a:t>
            </a:r>
            <a:endParaRPr b="0" i="0" sz="1400" u="none" cap="none" strike="noStrike">
              <a:solidFill>
                <a:srgbClr val="0F9D58"/>
              </a:solidFill>
              <a:latin typeface="Roboto"/>
              <a:ea typeface="Roboto"/>
              <a:cs typeface="Roboto"/>
              <a:sym typeface="Roboto"/>
            </a:endParaRPr>
          </a:p>
        </p:txBody>
      </p:sp>
      <p:sp>
        <p:nvSpPr>
          <p:cNvPr id="277" name="Google Shape;277;p19"/>
          <p:cNvSpPr txBox="1"/>
          <p:nvPr/>
        </p:nvSpPr>
        <p:spPr>
          <a:xfrm>
            <a:off x="2862307" y="394002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F9D58"/>
                </a:solidFill>
                <a:latin typeface="Roboto"/>
                <a:ea typeface="Roboto"/>
                <a:cs typeface="Roboto"/>
                <a:sym typeface="Roboto"/>
              </a:rPr>
              <a:t>love</a:t>
            </a:r>
            <a:endParaRPr b="0" i="0" sz="1400" u="none" cap="none" strike="noStrike">
              <a:solidFill>
                <a:srgbClr val="0F9D58"/>
              </a:solidFill>
              <a:latin typeface="Roboto"/>
              <a:ea typeface="Roboto"/>
              <a:cs typeface="Roboto"/>
              <a:sym typeface="Roboto"/>
            </a:endParaRPr>
          </a:p>
        </p:txBody>
      </p:sp>
      <p:sp>
        <p:nvSpPr>
          <p:cNvPr id="278" name="Google Shape;278;p19"/>
          <p:cNvSpPr/>
          <p:nvPr/>
        </p:nvSpPr>
        <p:spPr>
          <a:xfrm>
            <a:off x="3662100" y="2818175"/>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Transformer Blocks</a:t>
            </a:r>
            <a:endParaRPr b="0" i="0" sz="1400" u="none" cap="none" strike="noStrike">
              <a:solidFill>
                <a:srgbClr val="000000"/>
              </a:solidFill>
              <a:latin typeface="Arial"/>
              <a:ea typeface="Arial"/>
              <a:cs typeface="Arial"/>
              <a:sym typeface="Arial"/>
            </a:endParaRPr>
          </a:p>
        </p:txBody>
      </p:sp>
      <p:cxnSp>
        <p:nvCxnSpPr>
          <p:cNvPr id="279" name="Google Shape;279;p19"/>
          <p:cNvCxnSpPr/>
          <p:nvPr/>
        </p:nvCxnSpPr>
        <p:spPr>
          <a:xfrm rot="10800000">
            <a:off x="4074900" y="2650475"/>
            <a:ext cx="0" cy="167700"/>
          </a:xfrm>
          <a:prstGeom prst="straightConnector1">
            <a:avLst/>
          </a:prstGeom>
          <a:noFill/>
          <a:ln cap="flat" cmpd="sng" w="9525">
            <a:solidFill>
              <a:srgbClr val="424242"/>
            </a:solidFill>
            <a:prstDash val="solid"/>
            <a:round/>
            <a:headEnd len="sm" w="sm" type="none"/>
            <a:tailEnd len="med" w="med" type="triangle"/>
          </a:ln>
        </p:spPr>
      </p:cxnSp>
      <p:sp>
        <p:nvSpPr>
          <p:cNvPr id="280" name="Google Shape;280;p19"/>
          <p:cNvSpPr/>
          <p:nvPr/>
        </p:nvSpPr>
        <p:spPr>
          <a:xfrm>
            <a:off x="3662100" y="2437175"/>
            <a:ext cx="825600" cy="240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281" name="Google Shape;281;p19"/>
          <p:cNvCxnSpPr/>
          <p:nvPr/>
        </p:nvCxnSpPr>
        <p:spPr>
          <a:xfrm rot="10800000">
            <a:off x="4074900" y="2269475"/>
            <a:ext cx="0" cy="167700"/>
          </a:xfrm>
          <a:prstGeom prst="straightConnector1">
            <a:avLst/>
          </a:prstGeom>
          <a:noFill/>
          <a:ln cap="flat" cmpd="sng" w="9525">
            <a:solidFill>
              <a:srgbClr val="424242"/>
            </a:solidFill>
            <a:prstDash val="solid"/>
            <a:round/>
            <a:headEnd len="sm" w="sm" type="none"/>
            <a:tailEnd len="med" w="med" type="triangle"/>
          </a:ln>
        </p:spPr>
      </p:cxnSp>
      <p:sp>
        <p:nvSpPr>
          <p:cNvPr id="282" name="Google Shape;282;p19"/>
          <p:cNvSpPr/>
          <p:nvPr/>
        </p:nvSpPr>
        <p:spPr>
          <a:xfrm>
            <a:off x="3662100" y="2056175"/>
            <a:ext cx="825600" cy="240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283" name="Google Shape;283;p19"/>
          <p:cNvSpPr/>
          <p:nvPr/>
        </p:nvSpPr>
        <p:spPr>
          <a:xfrm>
            <a:off x="3663988" y="3601025"/>
            <a:ext cx="825600" cy="240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284" name="Google Shape;284;p19"/>
          <p:cNvCxnSpPr>
            <a:stCxn id="283" idx="0"/>
          </p:cNvCxnSpPr>
          <p:nvPr/>
        </p:nvCxnSpPr>
        <p:spPr>
          <a:xfrm rot="10800000">
            <a:off x="4071988" y="3344225"/>
            <a:ext cx="4800" cy="256800"/>
          </a:xfrm>
          <a:prstGeom prst="straightConnector1">
            <a:avLst/>
          </a:prstGeom>
          <a:noFill/>
          <a:ln cap="flat" cmpd="sng" w="9525">
            <a:solidFill>
              <a:srgbClr val="424242"/>
            </a:solidFill>
            <a:prstDash val="solid"/>
            <a:round/>
            <a:headEnd len="sm" w="sm" type="none"/>
            <a:tailEnd len="med" w="med" type="triangle"/>
          </a:ln>
        </p:spPr>
      </p:cxnSp>
      <p:cxnSp>
        <p:nvCxnSpPr>
          <p:cNvPr id="285" name="Google Shape;285;p19"/>
          <p:cNvCxnSpPr/>
          <p:nvPr/>
        </p:nvCxnSpPr>
        <p:spPr>
          <a:xfrm rot="10800000">
            <a:off x="4076788" y="3841625"/>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286" name="Google Shape;286;p19"/>
          <p:cNvCxnSpPr/>
          <p:nvPr/>
        </p:nvCxnSpPr>
        <p:spPr>
          <a:xfrm rot="10800000">
            <a:off x="37407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287" name="Google Shape;287;p19"/>
          <p:cNvSpPr txBox="1"/>
          <p:nvPr/>
        </p:nvSpPr>
        <p:spPr>
          <a:xfrm>
            <a:off x="36109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1</a:t>
            </a:r>
            <a:endParaRPr b="0" baseline="-25000" i="0" sz="900" u="none" cap="none" strike="noStrike">
              <a:solidFill>
                <a:srgbClr val="000000"/>
              </a:solidFill>
              <a:latin typeface="Roboto"/>
              <a:ea typeface="Roboto"/>
              <a:cs typeface="Roboto"/>
              <a:sym typeface="Roboto"/>
            </a:endParaRPr>
          </a:p>
        </p:txBody>
      </p:sp>
      <p:cxnSp>
        <p:nvCxnSpPr>
          <p:cNvPr id="288" name="Google Shape;288;p19"/>
          <p:cNvCxnSpPr/>
          <p:nvPr/>
        </p:nvCxnSpPr>
        <p:spPr>
          <a:xfrm rot="10800000">
            <a:off x="38931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289" name="Google Shape;289;p19"/>
          <p:cNvSpPr txBox="1"/>
          <p:nvPr/>
        </p:nvSpPr>
        <p:spPr>
          <a:xfrm>
            <a:off x="37633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2</a:t>
            </a:r>
            <a:endParaRPr b="0" baseline="-25000" i="0" sz="900" u="none" cap="none" strike="noStrike">
              <a:solidFill>
                <a:srgbClr val="000000"/>
              </a:solidFill>
              <a:latin typeface="Roboto"/>
              <a:ea typeface="Roboto"/>
              <a:cs typeface="Roboto"/>
              <a:sym typeface="Roboto"/>
            </a:endParaRPr>
          </a:p>
        </p:txBody>
      </p:sp>
      <p:cxnSp>
        <p:nvCxnSpPr>
          <p:cNvPr id="290" name="Google Shape;290;p19"/>
          <p:cNvCxnSpPr/>
          <p:nvPr/>
        </p:nvCxnSpPr>
        <p:spPr>
          <a:xfrm rot="10800000">
            <a:off x="40455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291" name="Google Shape;291;p19"/>
          <p:cNvSpPr txBox="1"/>
          <p:nvPr/>
        </p:nvSpPr>
        <p:spPr>
          <a:xfrm>
            <a:off x="39157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3</a:t>
            </a:r>
            <a:endParaRPr b="0" baseline="-25000" i="0" sz="900" u="none" cap="none" strike="noStrike">
              <a:solidFill>
                <a:srgbClr val="000000"/>
              </a:solidFill>
              <a:latin typeface="Roboto"/>
              <a:ea typeface="Roboto"/>
              <a:cs typeface="Roboto"/>
              <a:sym typeface="Roboto"/>
            </a:endParaRPr>
          </a:p>
        </p:txBody>
      </p:sp>
      <p:cxnSp>
        <p:nvCxnSpPr>
          <p:cNvPr id="292" name="Google Shape;292;p19"/>
          <p:cNvCxnSpPr/>
          <p:nvPr/>
        </p:nvCxnSpPr>
        <p:spPr>
          <a:xfrm rot="10800000">
            <a:off x="41979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293" name="Google Shape;293;p19"/>
          <p:cNvSpPr txBox="1"/>
          <p:nvPr/>
        </p:nvSpPr>
        <p:spPr>
          <a:xfrm>
            <a:off x="40681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a:t>
            </a:r>
            <a:endParaRPr b="0" baseline="-25000" i="0" sz="900" u="none" cap="none" strike="noStrike">
              <a:solidFill>
                <a:srgbClr val="000000"/>
              </a:solidFill>
              <a:latin typeface="Roboto"/>
              <a:ea typeface="Roboto"/>
              <a:cs typeface="Roboto"/>
              <a:sym typeface="Roboto"/>
            </a:endParaRPr>
          </a:p>
        </p:txBody>
      </p:sp>
      <p:cxnSp>
        <p:nvCxnSpPr>
          <p:cNvPr id="294" name="Google Shape;294;p19"/>
          <p:cNvCxnSpPr/>
          <p:nvPr/>
        </p:nvCxnSpPr>
        <p:spPr>
          <a:xfrm rot="10800000">
            <a:off x="43503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295" name="Google Shape;295;p19"/>
          <p:cNvSpPr txBox="1"/>
          <p:nvPr/>
        </p:nvSpPr>
        <p:spPr>
          <a:xfrm>
            <a:off x="42205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N</a:t>
            </a:r>
            <a:endParaRPr b="0" baseline="-25000" i="0" sz="900" u="none" cap="none" strike="noStrike">
              <a:solidFill>
                <a:srgbClr val="000000"/>
              </a:solidFill>
              <a:latin typeface="Roboto"/>
              <a:ea typeface="Roboto"/>
              <a:cs typeface="Roboto"/>
              <a:sym typeface="Roboto"/>
            </a:endParaRPr>
          </a:p>
        </p:txBody>
      </p:sp>
      <p:sp>
        <p:nvSpPr>
          <p:cNvPr id="296" name="Google Shape;296;p19"/>
          <p:cNvSpPr/>
          <p:nvPr/>
        </p:nvSpPr>
        <p:spPr>
          <a:xfrm>
            <a:off x="4652700" y="2818175"/>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Transformer Blocks</a:t>
            </a:r>
            <a:endParaRPr b="0" i="0" sz="1400" u="none" cap="none" strike="noStrike">
              <a:solidFill>
                <a:srgbClr val="000000"/>
              </a:solidFill>
              <a:latin typeface="Arial"/>
              <a:ea typeface="Arial"/>
              <a:cs typeface="Arial"/>
              <a:sym typeface="Arial"/>
            </a:endParaRPr>
          </a:p>
        </p:txBody>
      </p:sp>
      <p:cxnSp>
        <p:nvCxnSpPr>
          <p:cNvPr id="297" name="Google Shape;297;p19"/>
          <p:cNvCxnSpPr/>
          <p:nvPr/>
        </p:nvCxnSpPr>
        <p:spPr>
          <a:xfrm rot="10800000">
            <a:off x="5065500" y="2650475"/>
            <a:ext cx="0" cy="167700"/>
          </a:xfrm>
          <a:prstGeom prst="straightConnector1">
            <a:avLst/>
          </a:prstGeom>
          <a:noFill/>
          <a:ln cap="flat" cmpd="sng" w="9525">
            <a:solidFill>
              <a:srgbClr val="424242"/>
            </a:solidFill>
            <a:prstDash val="solid"/>
            <a:round/>
            <a:headEnd len="sm" w="sm" type="none"/>
            <a:tailEnd len="med" w="med" type="triangle"/>
          </a:ln>
        </p:spPr>
      </p:cxnSp>
      <p:sp>
        <p:nvSpPr>
          <p:cNvPr id="298" name="Google Shape;298;p19"/>
          <p:cNvSpPr/>
          <p:nvPr/>
        </p:nvSpPr>
        <p:spPr>
          <a:xfrm>
            <a:off x="4652700" y="2437175"/>
            <a:ext cx="825600" cy="240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299" name="Google Shape;299;p19"/>
          <p:cNvCxnSpPr/>
          <p:nvPr/>
        </p:nvCxnSpPr>
        <p:spPr>
          <a:xfrm rot="10800000">
            <a:off x="5065500" y="2269475"/>
            <a:ext cx="0" cy="167700"/>
          </a:xfrm>
          <a:prstGeom prst="straightConnector1">
            <a:avLst/>
          </a:prstGeom>
          <a:noFill/>
          <a:ln cap="flat" cmpd="sng" w="9525">
            <a:solidFill>
              <a:srgbClr val="424242"/>
            </a:solidFill>
            <a:prstDash val="solid"/>
            <a:round/>
            <a:headEnd len="sm" w="sm" type="none"/>
            <a:tailEnd len="med" w="med" type="triangle"/>
          </a:ln>
        </p:spPr>
      </p:cxnSp>
      <p:sp>
        <p:nvSpPr>
          <p:cNvPr id="300" name="Google Shape;300;p19"/>
          <p:cNvSpPr/>
          <p:nvPr/>
        </p:nvSpPr>
        <p:spPr>
          <a:xfrm>
            <a:off x="4652700" y="2056175"/>
            <a:ext cx="825600" cy="240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301" name="Google Shape;301;p19"/>
          <p:cNvSpPr/>
          <p:nvPr/>
        </p:nvSpPr>
        <p:spPr>
          <a:xfrm>
            <a:off x="4654588" y="3601025"/>
            <a:ext cx="825600" cy="240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302" name="Google Shape;302;p19"/>
          <p:cNvCxnSpPr>
            <a:stCxn id="301" idx="0"/>
          </p:cNvCxnSpPr>
          <p:nvPr/>
        </p:nvCxnSpPr>
        <p:spPr>
          <a:xfrm rot="10800000">
            <a:off x="5062588" y="3344225"/>
            <a:ext cx="4800" cy="256800"/>
          </a:xfrm>
          <a:prstGeom prst="straightConnector1">
            <a:avLst/>
          </a:prstGeom>
          <a:noFill/>
          <a:ln cap="flat" cmpd="sng" w="9525">
            <a:solidFill>
              <a:srgbClr val="424242"/>
            </a:solidFill>
            <a:prstDash val="solid"/>
            <a:round/>
            <a:headEnd len="sm" w="sm" type="none"/>
            <a:tailEnd len="med" w="med" type="triangle"/>
          </a:ln>
        </p:spPr>
      </p:cxnSp>
      <p:cxnSp>
        <p:nvCxnSpPr>
          <p:cNvPr id="303" name="Google Shape;303;p19"/>
          <p:cNvCxnSpPr/>
          <p:nvPr/>
        </p:nvCxnSpPr>
        <p:spPr>
          <a:xfrm rot="10800000">
            <a:off x="5067388" y="3841625"/>
            <a:ext cx="0" cy="167700"/>
          </a:xfrm>
          <a:prstGeom prst="straightConnector1">
            <a:avLst/>
          </a:prstGeom>
          <a:noFill/>
          <a:ln cap="flat" cmpd="sng" w="9525">
            <a:solidFill>
              <a:srgbClr val="424242"/>
            </a:solidFill>
            <a:prstDash val="solid"/>
            <a:round/>
            <a:headEnd len="sm" w="sm" type="none"/>
            <a:tailEnd len="med" w="med" type="triangle"/>
          </a:ln>
        </p:spPr>
      </p:cxnSp>
      <p:sp>
        <p:nvSpPr>
          <p:cNvPr id="304" name="Google Shape;304;p19"/>
          <p:cNvSpPr txBox="1"/>
          <p:nvPr/>
        </p:nvSpPr>
        <p:spPr>
          <a:xfrm>
            <a:off x="46015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1</a:t>
            </a:r>
            <a:endParaRPr b="0" baseline="-25000" i="0" sz="900" u="none" cap="none" strike="noStrike">
              <a:solidFill>
                <a:srgbClr val="000000"/>
              </a:solidFill>
              <a:latin typeface="Roboto"/>
              <a:ea typeface="Roboto"/>
              <a:cs typeface="Roboto"/>
              <a:sym typeface="Roboto"/>
            </a:endParaRPr>
          </a:p>
        </p:txBody>
      </p:sp>
      <p:cxnSp>
        <p:nvCxnSpPr>
          <p:cNvPr id="305" name="Google Shape;305;p19"/>
          <p:cNvCxnSpPr/>
          <p:nvPr/>
        </p:nvCxnSpPr>
        <p:spPr>
          <a:xfrm rot="10800000">
            <a:off x="48837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306" name="Google Shape;306;p19"/>
          <p:cNvSpPr txBox="1"/>
          <p:nvPr/>
        </p:nvSpPr>
        <p:spPr>
          <a:xfrm>
            <a:off x="47539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2</a:t>
            </a:r>
            <a:endParaRPr b="0" baseline="-25000" i="0" sz="900" u="none" cap="none" strike="noStrike">
              <a:solidFill>
                <a:srgbClr val="000000"/>
              </a:solidFill>
              <a:latin typeface="Roboto"/>
              <a:ea typeface="Roboto"/>
              <a:cs typeface="Roboto"/>
              <a:sym typeface="Roboto"/>
            </a:endParaRPr>
          </a:p>
        </p:txBody>
      </p:sp>
      <p:cxnSp>
        <p:nvCxnSpPr>
          <p:cNvPr id="307" name="Google Shape;307;p19"/>
          <p:cNvCxnSpPr/>
          <p:nvPr/>
        </p:nvCxnSpPr>
        <p:spPr>
          <a:xfrm rot="10800000">
            <a:off x="50361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308" name="Google Shape;308;p19"/>
          <p:cNvSpPr txBox="1"/>
          <p:nvPr/>
        </p:nvSpPr>
        <p:spPr>
          <a:xfrm>
            <a:off x="49063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3</a:t>
            </a:r>
            <a:endParaRPr b="0" baseline="-25000" i="0" sz="900" u="none" cap="none" strike="noStrike">
              <a:solidFill>
                <a:srgbClr val="000000"/>
              </a:solidFill>
              <a:latin typeface="Roboto"/>
              <a:ea typeface="Roboto"/>
              <a:cs typeface="Roboto"/>
              <a:sym typeface="Roboto"/>
            </a:endParaRPr>
          </a:p>
        </p:txBody>
      </p:sp>
      <p:cxnSp>
        <p:nvCxnSpPr>
          <p:cNvPr id="309" name="Google Shape;309;p19"/>
          <p:cNvCxnSpPr/>
          <p:nvPr/>
        </p:nvCxnSpPr>
        <p:spPr>
          <a:xfrm rot="10800000">
            <a:off x="5188500" y="1891200"/>
            <a:ext cx="0" cy="167700"/>
          </a:xfrm>
          <a:prstGeom prst="straightConnector1">
            <a:avLst/>
          </a:prstGeom>
          <a:noFill/>
          <a:ln cap="flat" cmpd="sng" w="9525">
            <a:solidFill>
              <a:srgbClr val="424242"/>
            </a:solidFill>
            <a:prstDash val="solid"/>
            <a:round/>
            <a:headEnd len="sm" w="sm" type="none"/>
            <a:tailEnd len="med" w="med" type="triangle"/>
          </a:ln>
        </p:spPr>
      </p:cxnSp>
      <p:sp>
        <p:nvSpPr>
          <p:cNvPr id="310" name="Google Shape;310;p19"/>
          <p:cNvSpPr txBox="1"/>
          <p:nvPr/>
        </p:nvSpPr>
        <p:spPr>
          <a:xfrm>
            <a:off x="50587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a:t>
            </a:r>
            <a:endParaRPr b="0" baseline="-25000" i="0" sz="900" u="none" cap="none" strike="noStrike">
              <a:solidFill>
                <a:srgbClr val="000000"/>
              </a:solidFill>
              <a:latin typeface="Roboto"/>
              <a:ea typeface="Roboto"/>
              <a:cs typeface="Roboto"/>
              <a:sym typeface="Roboto"/>
            </a:endParaRPr>
          </a:p>
        </p:txBody>
      </p:sp>
      <p:sp>
        <p:nvSpPr>
          <p:cNvPr id="311" name="Google Shape;311;p19"/>
          <p:cNvSpPr txBox="1"/>
          <p:nvPr/>
        </p:nvSpPr>
        <p:spPr>
          <a:xfrm>
            <a:off x="52111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a:t>
            </a:r>
            <a:r>
              <a:rPr b="0" baseline="-25000" i="0" lang="en-GB" sz="900" u="none" cap="none" strike="noStrike">
                <a:solidFill>
                  <a:srgbClr val="000000"/>
                </a:solidFill>
                <a:latin typeface="Roboto"/>
                <a:ea typeface="Roboto"/>
                <a:cs typeface="Roboto"/>
                <a:sym typeface="Roboto"/>
              </a:rPr>
              <a:t>N</a:t>
            </a:r>
            <a:endParaRPr b="0" baseline="-25000" i="0" sz="900" u="none" cap="none" strike="noStrike">
              <a:solidFill>
                <a:srgbClr val="000000"/>
              </a:solidFill>
              <a:latin typeface="Roboto"/>
              <a:ea typeface="Roboto"/>
              <a:cs typeface="Roboto"/>
              <a:sym typeface="Roboto"/>
            </a:endParaRPr>
          </a:p>
        </p:txBody>
      </p:sp>
      <p:sp>
        <p:nvSpPr>
          <p:cNvPr id="312" name="Google Shape;312;p19"/>
          <p:cNvSpPr txBox="1"/>
          <p:nvPr/>
        </p:nvSpPr>
        <p:spPr>
          <a:xfrm>
            <a:off x="3929107" y="394002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F9D58"/>
                </a:solidFill>
                <a:latin typeface="Roboto"/>
                <a:ea typeface="Roboto"/>
                <a:cs typeface="Roboto"/>
                <a:sym typeface="Roboto"/>
              </a:rPr>
              <a:t>my</a:t>
            </a:r>
            <a:endParaRPr b="0" i="0" sz="1400" u="none" cap="none" strike="noStrike">
              <a:solidFill>
                <a:srgbClr val="0F9D58"/>
              </a:solidFill>
              <a:latin typeface="Roboto"/>
              <a:ea typeface="Roboto"/>
              <a:cs typeface="Roboto"/>
              <a:sym typeface="Roboto"/>
            </a:endParaRPr>
          </a:p>
        </p:txBody>
      </p:sp>
      <p:sp>
        <p:nvSpPr>
          <p:cNvPr id="313" name="Google Shape;313;p19"/>
          <p:cNvSpPr txBox="1"/>
          <p:nvPr/>
        </p:nvSpPr>
        <p:spPr>
          <a:xfrm>
            <a:off x="4919707" y="394002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B050"/>
                </a:solidFill>
                <a:latin typeface="Roboto"/>
                <a:ea typeface="Roboto"/>
                <a:cs typeface="Roboto"/>
                <a:sym typeface="Roboto"/>
              </a:rPr>
              <a:t>cat</a:t>
            </a:r>
            <a:endParaRPr b="0" i="0" sz="1400" u="none" cap="none" strike="noStrike">
              <a:solidFill>
                <a:srgbClr val="00B050"/>
              </a:solidFill>
              <a:latin typeface="Roboto"/>
              <a:ea typeface="Roboto"/>
              <a:cs typeface="Roboto"/>
              <a:sym typeface="Roboto"/>
            </a:endParaRPr>
          </a:p>
        </p:txBody>
      </p:sp>
      <p:sp>
        <p:nvSpPr>
          <p:cNvPr id="314" name="Google Shape;314;p19"/>
          <p:cNvSpPr txBox="1"/>
          <p:nvPr/>
        </p:nvSpPr>
        <p:spPr>
          <a:xfrm>
            <a:off x="894457" y="1383588"/>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F9D58"/>
                </a:solidFill>
                <a:latin typeface="Roboto"/>
                <a:ea typeface="Roboto"/>
                <a:cs typeface="Roboto"/>
                <a:sym typeface="Roboto"/>
              </a:rPr>
              <a:t>I</a:t>
            </a:r>
            <a:endParaRPr b="0" i="0" sz="1400" u="none" cap="none" strike="noStrike">
              <a:solidFill>
                <a:srgbClr val="0F9D58"/>
              </a:solidFill>
              <a:latin typeface="Roboto"/>
              <a:ea typeface="Roboto"/>
              <a:cs typeface="Roboto"/>
              <a:sym typeface="Roboto"/>
            </a:endParaRPr>
          </a:p>
        </p:txBody>
      </p:sp>
      <p:sp>
        <p:nvSpPr>
          <p:cNvPr id="315" name="Google Shape;315;p19"/>
          <p:cNvSpPr txBox="1"/>
          <p:nvPr/>
        </p:nvSpPr>
        <p:spPr>
          <a:xfrm>
            <a:off x="1795507" y="137052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F9D58"/>
                </a:solidFill>
                <a:latin typeface="Roboto"/>
                <a:ea typeface="Roboto"/>
                <a:cs typeface="Roboto"/>
                <a:sym typeface="Roboto"/>
              </a:rPr>
              <a:t>love</a:t>
            </a:r>
            <a:endParaRPr b="0" i="0" sz="1400" u="none" cap="none" strike="noStrike">
              <a:solidFill>
                <a:srgbClr val="0F9D58"/>
              </a:solidFill>
              <a:latin typeface="Roboto"/>
              <a:ea typeface="Roboto"/>
              <a:cs typeface="Roboto"/>
              <a:sym typeface="Roboto"/>
            </a:endParaRPr>
          </a:p>
        </p:txBody>
      </p:sp>
      <p:sp>
        <p:nvSpPr>
          <p:cNvPr id="316" name="Google Shape;316;p19"/>
          <p:cNvSpPr txBox="1"/>
          <p:nvPr/>
        </p:nvSpPr>
        <p:spPr>
          <a:xfrm>
            <a:off x="2748007" y="1370513"/>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F9D58"/>
                </a:solidFill>
                <a:latin typeface="Roboto"/>
                <a:ea typeface="Roboto"/>
                <a:cs typeface="Roboto"/>
                <a:sym typeface="Roboto"/>
              </a:rPr>
              <a:t>my</a:t>
            </a:r>
            <a:endParaRPr b="0" i="0" sz="1400" u="none" cap="none" strike="noStrike">
              <a:solidFill>
                <a:srgbClr val="0F9D58"/>
              </a:solidFill>
              <a:latin typeface="Roboto"/>
              <a:ea typeface="Roboto"/>
              <a:cs typeface="Roboto"/>
              <a:sym typeface="Roboto"/>
            </a:endParaRPr>
          </a:p>
        </p:txBody>
      </p:sp>
      <p:sp>
        <p:nvSpPr>
          <p:cNvPr id="317" name="Google Shape;317;p19"/>
          <p:cNvSpPr txBox="1"/>
          <p:nvPr/>
        </p:nvSpPr>
        <p:spPr>
          <a:xfrm>
            <a:off x="3001350" y="1634625"/>
            <a:ext cx="457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a:t>
            </a:r>
            <a:endParaRPr b="0" baseline="-25000" i="0" sz="900" u="none" cap="none" strike="noStrike">
              <a:solidFill>
                <a:srgbClr val="000000"/>
              </a:solidFill>
              <a:latin typeface="Roboto"/>
              <a:ea typeface="Roboto"/>
              <a:cs typeface="Roboto"/>
              <a:sym typeface="Roboto"/>
            </a:endParaRPr>
          </a:p>
        </p:txBody>
      </p:sp>
      <p:sp>
        <p:nvSpPr>
          <p:cNvPr id="318" name="Google Shape;318;p19"/>
          <p:cNvSpPr txBox="1"/>
          <p:nvPr/>
        </p:nvSpPr>
        <p:spPr>
          <a:xfrm>
            <a:off x="3891007" y="1370513"/>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B050"/>
                </a:solidFill>
                <a:latin typeface="Roboto"/>
                <a:ea typeface="Roboto"/>
                <a:cs typeface="Roboto"/>
                <a:sym typeface="Roboto"/>
              </a:rPr>
              <a:t>cat</a:t>
            </a:r>
            <a:endParaRPr b="0" i="0" sz="1400" u="none" cap="none" strike="noStrike">
              <a:solidFill>
                <a:srgbClr val="00B050"/>
              </a:solidFill>
              <a:latin typeface="Roboto"/>
              <a:ea typeface="Roboto"/>
              <a:cs typeface="Roboto"/>
              <a:sym typeface="Roboto"/>
            </a:endParaRPr>
          </a:p>
        </p:txBody>
      </p:sp>
      <p:sp>
        <p:nvSpPr>
          <p:cNvPr id="319" name="Google Shape;319;p19"/>
          <p:cNvSpPr txBox="1"/>
          <p:nvPr/>
        </p:nvSpPr>
        <p:spPr>
          <a:xfrm>
            <a:off x="4805407" y="1370513"/>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B050"/>
                </a:solidFill>
                <a:latin typeface="Roboto"/>
                <a:ea typeface="Roboto"/>
                <a:cs typeface="Roboto"/>
                <a:sym typeface="Roboto"/>
              </a:rPr>
              <a:t>&lt;eos&gt;</a:t>
            </a:r>
            <a:endParaRPr b="0" i="0" sz="1400" u="none" cap="none" strike="noStrike">
              <a:solidFill>
                <a:srgbClr val="00B050"/>
              </a:solidFill>
              <a:latin typeface="Roboto"/>
              <a:ea typeface="Roboto"/>
              <a:cs typeface="Roboto"/>
              <a:sym typeface="Roboto"/>
            </a:endParaRPr>
          </a:p>
        </p:txBody>
      </p:sp>
      <p:sp>
        <p:nvSpPr>
          <p:cNvPr id="320" name="Google Shape;320;p19"/>
          <p:cNvSpPr txBox="1"/>
          <p:nvPr/>
        </p:nvSpPr>
        <p:spPr>
          <a:xfrm>
            <a:off x="5820750" y="1603775"/>
            <a:ext cx="31362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Similarly to BERT, the idea is to pretrain a Transformer in an unsupervised way (using a language model)</a:t>
            </a:r>
            <a:endParaRPr b="0" i="0" sz="1400" u="none" cap="none" strike="noStrike">
              <a:solidFill>
                <a:srgbClr val="000000"/>
              </a:solidFill>
              <a:latin typeface="Roboto"/>
              <a:ea typeface="Roboto"/>
              <a:cs typeface="Roboto"/>
              <a:sym typeface="Roboto"/>
            </a:endParaRPr>
          </a:p>
        </p:txBody>
      </p:sp>
      <p:sp>
        <p:nvSpPr>
          <p:cNvPr id="321" name="Google Shape;321;p19"/>
          <p:cNvSpPr txBox="1"/>
          <p:nvPr/>
        </p:nvSpPr>
        <p:spPr>
          <a:xfrm>
            <a:off x="5803050" y="2871225"/>
            <a:ext cx="3171600" cy="1262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learned representations can be used for many NLP tasks (Question Answering, Sentence similarity, Sentiment Classification, etc).</a:t>
            </a:r>
            <a:endParaRPr b="0" i="0" sz="1400" u="none" cap="none" strike="noStrike">
              <a:solidFill>
                <a:srgbClr val="000000"/>
              </a:solidFill>
              <a:latin typeface="Roboto"/>
              <a:ea typeface="Roboto"/>
              <a:cs typeface="Roboto"/>
              <a:sym typeface="Roboto"/>
            </a:endParaRPr>
          </a:p>
        </p:txBody>
      </p:sp>
      <p:sp>
        <p:nvSpPr>
          <p:cNvPr id="322" name="Google Shape;322;p19"/>
          <p:cNvSpPr txBox="1"/>
          <p:nvPr/>
        </p:nvSpPr>
        <p:spPr>
          <a:xfrm>
            <a:off x="536050" y="4566625"/>
            <a:ext cx="8328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main difference with BERT is that GPT-1 is a standard </a:t>
            </a:r>
            <a:r>
              <a:rPr b="1" i="0" lang="en-GB" sz="1400" u="none" cap="none" strike="noStrike">
                <a:solidFill>
                  <a:srgbClr val="000000"/>
                </a:solidFill>
                <a:latin typeface="Roboto"/>
                <a:ea typeface="Roboto"/>
                <a:cs typeface="Roboto"/>
                <a:sym typeface="Roboto"/>
              </a:rPr>
              <a:t>autoregressive</a:t>
            </a:r>
            <a:r>
              <a:rPr b="0" i="0" lang="en-GB" sz="1400" u="none" cap="none" strike="noStrike">
                <a:solidFill>
                  <a:srgbClr val="000000"/>
                </a:solidFill>
                <a:latin typeface="Roboto"/>
                <a:ea typeface="Roboto"/>
                <a:cs typeface="Roboto"/>
                <a:sym typeface="Roboto"/>
              </a:rPr>
              <a:t> model.</a:t>
            </a:r>
            <a:endParaRPr b="0"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26" name="Shape 326"/>
        <p:cNvGrpSpPr/>
        <p:nvPr/>
      </p:nvGrpSpPr>
      <p:grpSpPr>
        <a:xfrm>
          <a:off x="0" y="0"/>
          <a:ext cx="0" cy="0"/>
          <a:chOff x="0" y="0"/>
          <a:chExt cx="0" cy="0"/>
        </a:xfrm>
      </p:grpSpPr>
      <p:sp>
        <p:nvSpPr>
          <p:cNvPr id="327" name="Google Shape;327;p2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GPT-1</a:t>
            </a:r>
            <a:endParaRPr sz="2600"/>
          </a:p>
        </p:txBody>
      </p:sp>
      <p:sp>
        <p:nvSpPr>
          <p:cNvPr id="328" name="Google Shape;328;p2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329" name="Google Shape;329;p20"/>
          <p:cNvSpPr txBox="1"/>
          <p:nvPr/>
        </p:nvSpPr>
        <p:spPr>
          <a:xfrm>
            <a:off x="375675" y="862825"/>
            <a:ext cx="2356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Few more details:</a:t>
            </a:r>
            <a:endParaRPr b="1" i="0" sz="1400" u="none" cap="none" strike="noStrike">
              <a:solidFill>
                <a:srgbClr val="000000"/>
              </a:solidFill>
              <a:latin typeface="Arial"/>
              <a:ea typeface="Arial"/>
              <a:cs typeface="Arial"/>
              <a:sym typeface="Arial"/>
            </a:endParaRPr>
          </a:p>
        </p:txBody>
      </p:sp>
      <p:sp>
        <p:nvSpPr>
          <p:cNvPr id="330" name="Google Shape;330;p20"/>
          <p:cNvSpPr txBox="1"/>
          <p:nvPr/>
        </p:nvSpPr>
        <p:spPr>
          <a:xfrm>
            <a:off x="375675" y="1427600"/>
            <a:ext cx="6912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 model was trained with the </a:t>
            </a:r>
            <a:r>
              <a:rPr b="1" i="0" lang="en-GB" sz="1400" u="none" cap="none" strike="noStrike">
                <a:solidFill>
                  <a:srgbClr val="000000"/>
                </a:solidFill>
                <a:latin typeface="Arial"/>
                <a:ea typeface="Arial"/>
                <a:cs typeface="Arial"/>
                <a:sym typeface="Arial"/>
              </a:rPr>
              <a:t>BooksCorpus</a:t>
            </a:r>
            <a:r>
              <a:rPr b="0" i="0" lang="en-GB" sz="1400" u="none" cap="none" strike="noStrike">
                <a:solidFill>
                  <a:srgbClr val="000000"/>
                </a:solidFill>
                <a:latin typeface="Arial"/>
                <a:ea typeface="Arial"/>
                <a:cs typeface="Arial"/>
                <a:sym typeface="Arial"/>
              </a:rPr>
              <a:t> dataset (7,000 Books, 4.5 GB) </a:t>
            </a:r>
            <a:endParaRPr b="0" i="0" sz="1400" u="none" cap="none" strike="noStrike">
              <a:solidFill>
                <a:srgbClr val="000000"/>
              </a:solidFill>
              <a:latin typeface="Arial"/>
              <a:ea typeface="Arial"/>
              <a:cs typeface="Arial"/>
              <a:sym typeface="Arial"/>
            </a:endParaRPr>
          </a:p>
        </p:txBody>
      </p:sp>
      <p:sp>
        <p:nvSpPr>
          <p:cNvPr id="331" name="Google Shape;331;p20"/>
          <p:cNvSpPr txBox="1"/>
          <p:nvPr/>
        </p:nvSpPr>
        <p:spPr>
          <a:xfrm>
            <a:off x="375675" y="2037200"/>
            <a:ext cx="6359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GPT-1 has 117M parameters (not so big compared to today’s models)</a:t>
            </a:r>
            <a:endParaRPr b="0" i="0" sz="1400" u="none" cap="none" strike="noStrike">
              <a:solidFill>
                <a:srgbClr val="000000"/>
              </a:solidFill>
              <a:latin typeface="Arial"/>
              <a:ea typeface="Arial"/>
              <a:cs typeface="Arial"/>
              <a:sym typeface="Arial"/>
            </a:endParaRPr>
          </a:p>
        </p:txBody>
      </p:sp>
      <p:sp>
        <p:nvSpPr>
          <p:cNvPr id="332" name="Google Shape;332;p20"/>
          <p:cNvSpPr txBox="1"/>
          <p:nvPr/>
        </p:nvSpPr>
        <p:spPr>
          <a:xfrm>
            <a:off x="375675" y="3027800"/>
            <a:ext cx="6359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It predicts in output BPE tokens (40000 units).</a:t>
            </a:r>
            <a:endParaRPr b="0" i="0" sz="1400" u="none" cap="none" strike="noStrike">
              <a:solidFill>
                <a:srgbClr val="000000"/>
              </a:solidFill>
              <a:latin typeface="Arial"/>
              <a:ea typeface="Arial"/>
              <a:cs typeface="Arial"/>
              <a:sym typeface="Arial"/>
            </a:endParaRPr>
          </a:p>
        </p:txBody>
      </p:sp>
      <p:sp>
        <p:nvSpPr>
          <p:cNvPr id="333" name="Google Shape;333;p20"/>
          <p:cNvSpPr txBox="1"/>
          <p:nvPr/>
        </p:nvSpPr>
        <p:spPr>
          <a:xfrm>
            <a:off x="375675" y="2570600"/>
            <a:ext cx="6359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It uses 12 transformer layers.</a:t>
            </a:r>
            <a:endParaRPr b="0" i="0" sz="1400" u="none" cap="none" strike="noStrike">
              <a:solidFill>
                <a:srgbClr val="000000"/>
              </a:solidFill>
              <a:latin typeface="Arial"/>
              <a:ea typeface="Arial"/>
              <a:cs typeface="Arial"/>
              <a:sym typeface="Arial"/>
            </a:endParaRPr>
          </a:p>
        </p:txBody>
      </p:sp>
      <p:sp>
        <p:nvSpPr>
          <p:cNvPr id="334" name="Google Shape;334;p20"/>
          <p:cNvSpPr txBox="1"/>
          <p:nvPr/>
        </p:nvSpPr>
        <p:spPr>
          <a:xfrm>
            <a:off x="421350" y="3597475"/>
            <a:ext cx="8547300" cy="6480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120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This model initially gained attention, but its success was subsequently overshadowed by </a:t>
            </a:r>
            <a:r>
              <a:rPr b="1" i="0" lang="en-GB" sz="1400" u="none" cap="none" strike="noStrike">
                <a:solidFill>
                  <a:srgbClr val="000000"/>
                </a:solidFill>
                <a:latin typeface="Arial"/>
                <a:ea typeface="Arial"/>
                <a:cs typeface="Arial"/>
                <a:sym typeface="Arial"/>
              </a:rPr>
              <a:t>BERT</a:t>
            </a:r>
            <a:r>
              <a:rPr b="0" i="0" lang="en-GB" sz="1400" u="none" cap="none" strike="noStrike">
                <a:solidFill>
                  <a:srgbClr val="000000"/>
                </a:solidFill>
                <a:latin typeface="Arial"/>
                <a:ea typeface="Arial"/>
                <a:cs typeface="Arial"/>
                <a:sym typeface="Arial"/>
              </a:rPr>
              <a:t>, which outperforms it in many NLP tasks.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38" name="Shape 338"/>
        <p:cNvGrpSpPr/>
        <p:nvPr/>
      </p:nvGrpSpPr>
      <p:grpSpPr>
        <a:xfrm>
          <a:off x="0" y="0"/>
          <a:ext cx="0" cy="0"/>
          <a:chOff x="0" y="0"/>
          <a:chExt cx="0" cy="0"/>
        </a:xfrm>
      </p:grpSpPr>
      <p:sp>
        <p:nvSpPr>
          <p:cNvPr id="339" name="Google Shape;339;p2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GPT-2</a:t>
            </a:r>
            <a:endParaRPr sz="2600"/>
          </a:p>
        </p:txBody>
      </p:sp>
      <p:sp>
        <p:nvSpPr>
          <p:cNvPr id="340" name="Google Shape;340;p2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341" name="Google Shape;341;p21"/>
          <p:cNvSpPr txBox="1"/>
          <p:nvPr/>
        </p:nvSpPr>
        <p:spPr>
          <a:xfrm>
            <a:off x="375675" y="970400"/>
            <a:ext cx="74112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OpenAI, however, carried on this project and released GPT-2 in 2019 (see </a:t>
            </a:r>
            <a:r>
              <a:rPr b="0" i="0" lang="en-GB" sz="1400" u="sng" cap="none" strike="noStrike">
                <a:solidFill>
                  <a:schemeClr val="hlink"/>
                </a:solidFill>
                <a:latin typeface="Arial"/>
                <a:ea typeface="Arial"/>
                <a:cs typeface="Arial"/>
                <a:sym typeface="Arial"/>
                <a:hlinkClick r:id="rId3"/>
              </a:rPr>
              <a:t>paper</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42" name="Google Shape;342;p21"/>
          <p:cNvSpPr txBox="1"/>
          <p:nvPr/>
        </p:nvSpPr>
        <p:spPr>
          <a:xfrm>
            <a:off x="375675" y="1580000"/>
            <a:ext cx="4863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GPT-2  extends GPT-1 by scaling it up significantly:</a:t>
            </a:r>
            <a:endParaRPr b="0" i="0" sz="1400" u="none" cap="none" strike="noStrike">
              <a:solidFill>
                <a:srgbClr val="000000"/>
              </a:solidFill>
              <a:latin typeface="Arial"/>
              <a:ea typeface="Arial"/>
              <a:cs typeface="Arial"/>
              <a:sym typeface="Arial"/>
            </a:endParaRPr>
          </a:p>
        </p:txBody>
      </p:sp>
      <p:graphicFrame>
        <p:nvGraphicFramePr>
          <p:cNvPr id="343" name="Google Shape;343;p21"/>
          <p:cNvGraphicFramePr/>
          <p:nvPr/>
        </p:nvGraphicFramePr>
        <p:xfrm>
          <a:off x="821125" y="2189600"/>
          <a:ext cx="3000000" cy="3000000"/>
        </p:xfrm>
        <a:graphic>
          <a:graphicData uri="http://schemas.openxmlformats.org/drawingml/2006/table">
            <a:tbl>
              <a:tblPr>
                <a:noFill/>
                <a:tableStyleId>{265CBB70-D6D5-47CB-8162-090CD4205002}</a:tableStyleId>
              </a:tblPr>
              <a:tblGrid>
                <a:gridCol w="784300"/>
                <a:gridCol w="1225975"/>
                <a:gridCol w="2216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t>Model</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t>Parameters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t>Training Data</a:t>
                      </a:r>
                      <a:endParaRPr b="1"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t>GPT-1</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t>0.120 B</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t>BookCorps: 4.5 GB </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t>GPT-2</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t>1.5 B</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t>WebText: 40 GB </a:t>
                      </a:r>
                      <a:endParaRPr sz="1400" u="none" cap="none" strike="noStrike"/>
                    </a:p>
                  </a:txBody>
                  <a:tcPr marT="91425" marB="91425" marR="91425" marL="91425"/>
                </a:tc>
              </a:tr>
            </a:tbl>
          </a:graphicData>
        </a:graphic>
      </p:graphicFrame>
      <p:sp>
        <p:nvSpPr>
          <p:cNvPr id="344" name="Google Shape;344;p21"/>
          <p:cNvSpPr txBox="1"/>
          <p:nvPr/>
        </p:nvSpPr>
        <p:spPr>
          <a:xfrm>
            <a:off x="375675" y="3789800"/>
            <a:ext cx="86136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They scale up the model both in terms of number of </a:t>
            </a:r>
            <a:r>
              <a:rPr b="1" i="0" lang="en-GB" sz="1400" u="none" cap="none" strike="noStrike">
                <a:solidFill>
                  <a:srgbClr val="000000"/>
                </a:solidFill>
                <a:latin typeface="Arial"/>
                <a:ea typeface="Arial"/>
                <a:cs typeface="Arial"/>
                <a:sym typeface="Arial"/>
              </a:rPr>
              <a:t>parameters</a:t>
            </a:r>
            <a:r>
              <a:rPr b="0" i="0" lang="en-GB" sz="1400" u="none" cap="none" strike="noStrike">
                <a:solidFill>
                  <a:srgbClr val="000000"/>
                </a:solidFill>
                <a:latin typeface="Arial"/>
                <a:ea typeface="Arial"/>
                <a:cs typeface="Arial"/>
                <a:sym typeface="Arial"/>
              </a:rPr>
              <a:t> (capacity) and amount of training </a:t>
            </a:r>
            <a:r>
              <a:rPr b="1" i="0" lang="en-GB" sz="1400" u="none" cap="none" strike="noStrike">
                <a:solidFill>
                  <a:srgbClr val="000000"/>
                </a:solidFill>
                <a:latin typeface="Arial"/>
                <a:ea typeface="Arial"/>
                <a:cs typeface="Arial"/>
                <a:sym typeface="Arial"/>
              </a:rPr>
              <a:t>data</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45" name="Google Shape;345;p21"/>
          <p:cNvSpPr/>
          <p:nvPr/>
        </p:nvSpPr>
        <p:spPr>
          <a:xfrm>
            <a:off x="2342925" y="2784650"/>
            <a:ext cx="157200" cy="450900"/>
          </a:xfrm>
          <a:prstGeom prst="curvedLeftArrow">
            <a:avLst>
              <a:gd fmla="val 25000" name="adj1"/>
              <a:gd fmla="val 50000" name="adj2"/>
              <a:gd fmla="val 25000" name="adj3"/>
            </a:avLst>
          </a:prstGeom>
          <a:solidFill>
            <a:srgbClr val="DB443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1"/>
          <p:cNvSpPr txBox="1"/>
          <p:nvPr/>
        </p:nvSpPr>
        <p:spPr>
          <a:xfrm>
            <a:off x="2404400" y="2686425"/>
            <a:ext cx="5487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FF0000"/>
                </a:solidFill>
                <a:latin typeface="Roboto"/>
                <a:ea typeface="Roboto"/>
                <a:cs typeface="Roboto"/>
                <a:sym typeface="Roboto"/>
              </a:rPr>
              <a:t>x 12.5</a:t>
            </a:r>
            <a:endParaRPr b="0" i="0" sz="900" u="none" cap="none" strike="noStrike">
              <a:solidFill>
                <a:srgbClr val="FF0000"/>
              </a:solidFill>
              <a:latin typeface="Roboto"/>
              <a:ea typeface="Roboto"/>
              <a:cs typeface="Roboto"/>
              <a:sym typeface="Roboto"/>
            </a:endParaRPr>
          </a:p>
        </p:txBody>
      </p:sp>
      <p:sp>
        <p:nvSpPr>
          <p:cNvPr id="347" name="Google Shape;347;p21"/>
          <p:cNvSpPr/>
          <p:nvPr/>
        </p:nvSpPr>
        <p:spPr>
          <a:xfrm>
            <a:off x="4493400" y="2814100"/>
            <a:ext cx="157200" cy="450900"/>
          </a:xfrm>
          <a:prstGeom prst="curvedLeftArrow">
            <a:avLst>
              <a:gd fmla="val 25000" name="adj1"/>
              <a:gd fmla="val 50000" name="adj2"/>
              <a:gd fmla="val 25000" name="adj3"/>
            </a:avLst>
          </a:prstGeom>
          <a:solidFill>
            <a:srgbClr val="DB443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1"/>
          <p:cNvSpPr txBox="1"/>
          <p:nvPr/>
        </p:nvSpPr>
        <p:spPr>
          <a:xfrm>
            <a:off x="4572000" y="2686425"/>
            <a:ext cx="5487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FF0000"/>
                </a:solidFill>
                <a:latin typeface="Roboto"/>
                <a:ea typeface="Roboto"/>
                <a:cs typeface="Roboto"/>
                <a:sym typeface="Roboto"/>
              </a:rPr>
              <a:t>x 8.8</a:t>
            </a:r>
            <a:endParaRPr b="0" i="0" sz="900" u="none" cap="none" strike="noStrike">
              <a:solidFill>
                <a:srgbClr val="FF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